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88" r:id="rId3"/>
    <p:sldId id="286" r:id="rId4"/>
    <p:sldId id="262" r:id="rId5"/>
    <p:sldId id="319" r:id="rId6"/>
    <p:sldId id="289" r:id="rId7"/>
    <p:sldId id="263" r:id="rId8"/>
    <p:sldId id="284" r:id="rId9"/>
    <p:sldId id="264" r:id="rId10"/>
    <p:sldId id="265" r:id="rId11"/>
    <p:sldId id="266" r:id="rId12"/>
    <p:sldId id="334" r:id="rId13"/>
    <p:sldId id="347" r:id="rId14"/>
    <p:sldId id="267" r:id="rId15"/>
    <p:sldId id="268" r:id="rId16"/>
    <p:sldId id="269" r:id="rId17"/>
    <p:sldId id="270" r:id="rId18"/>
    <p:sldId id="278" r:id="rId19"/>
    <p:sldId id="329" r:id="rId20"/>
    <p:sldId id="335" r:id="rId21"/>
    <p:sldId id="348" r:id="rId22"/>
    <p:sldId id="349" r:id="rId23"/>
    <p:sldId id="350" r:id="rId24"/>
    <p:sldId id="351" r:id="rId25"/>
    <p:sldId id="346" r:id="rId26"/>
    <p:sldId id="338" r:id="rId27"/>
    <p:sldId id="339" r:id="rId28"/>
    <p:sldId id="340" r:id="rId29"/>
    <p:sldId id="341" r:id="rId30"/>
    <p:sldId id="282" r:id="rId31"/>
    <p:sldId id="342" r:id="rId32"/>
    <p:sldId id="275" r:id="rId33"/>
    <p:sldId id="276" r:id="rId34"/>
    <p:sldId id="361" r:id="rId35"/>
    <p:sldId id="304" r:id="rId36"/>
    <p:sldId id="317" r:id="rId37"/>
    <p:sldId id="320" r:id="rId38"/>
    <p:sldId id="285" r:id="rId39"/>
    <p:sldId id="318" r:id="rId40"/>
    <p:sldId id="307" r:id="rId41"/>
    <p:sldId id="310" r:id="rId42"/>
    <p:sldId id="303" r:id="rId43"/>
    <p:sldId id="322" r:id="rId44"/>
    <p:sldId id="326" r:id="rId45"/>
    <p:sldId id="364" r:id="rId46"/>
    <p:sldId id="306" r:id="rId47"/>
    <p:sldId id="353" r:id="rId48"/>
    <p:sldId id="362" r:id="rId49"/>
    <p:sldId id="356" r:id="rId50"/>
    <p:sldId id="365" r:id="rId51"/>
    <p:sldId id="360" r:id="rId52"/>
    <p:sldId id="309" r:id="rId53"/>
    <p:sldId id="296" r:id="rId54"/>
    <p:sldId id="295" r:id="rId55"/>
    <p:sldId id="299" r:id="rId56"/>
    <p:sldId id="300" r:id="rId57"/>
    <p:sldId id="302" r:id="rId58"/>
    <p:sldId id="297" r:id="rId59"/>
    <p:sldId id="311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DFDFD"/>
    <a:srgbClr val="DC0A0A"/>
    <a:srgbClr val="BF1E56"/>
    <a:srgbClr val="3C3C3C"/>
    <a:srgbClr val="505050"/>
    <a:srgbClr val="3DB680"/>
    <a:srgbClr val="3DC99B"/>
    <a:srgbClr val="64C99B"/>
    <a:srgbClr val="40B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3741-4BF1-4174-BB12-98FD157D24BE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5B361-3822-49E6-8A37-FA216DD3DA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0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F667-6584-408D-AD7E-D18D0869DE33}" type="datetimeFigureOut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BF62F-E9B2-4CE2-A84A-1403236C63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24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18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21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BF62F-E9B2-4CE2-A84A-1403236C63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53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つの角を切り取った四角形 17"/>
          <p:cNvSpPr/>
          <p:nvPr userDrawn="1"/>
        </p:nvSpPr>
        <p:spPr>
          <a:xfrm flipH="1">
            <a:off x="0" y="4146070"/>
            <a:ext cx="12191996" cy="2711930"/>
          </a:xfrm>
          <a:custGeom>
            <a:avLst/>
            <a:gdLst>
              <a:gd name="connsiteX0" fmla="*/ 0 w 12192000"/>
              <a:gd name="connsiteY0" fmla="*/ 0 h 3393583"/>
              <a:gd name="connsiteX1" fmla="*/ 10495209 w 12192000"/>
              <a:gd name="connsiteY1" fmla="*/ 0 h 3393583"/>
              <a:gd name="connsiteX2" fmla="*/ 12192000 w 12192000"/>
              <a:gd name="connsiteY2" fmla="*/ 1696792 h 3393583"/>
              <a:gd name="connsiteX3" fmla="*/ 12192000 w 12192000"/>
              <a:gd name="connsiteY3" fmla="*/ 3393583 h 3393583"/>
              <a:gd name="connsiteX4" fmla="*/ 0 w 12192000"/>
              <a:gd name="connsiteY4" fmla="*/ 3393583 h 3393583"/>
              <a:gd name="connsiteX5" fmla="*/ 0 w 12192000"/>
              <a:gd name="connsiteY5" fmla="*/ 0 h 3393583"/>
              <a:gd name="connsiteX0" fmla="*/ 0 w 12217758"/>
              <a:gd name="connsiteY0" fmla="*/ 0 h 3393583"/>
              <a:gd name="connsiteX1" fmla="*/ 10495209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17758"/>
              <a:gd name="connsiteY0" fmla="*/ 0 h 3393583"/>
              <a:gd name="connsiteX1" fmla="*/ 11806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04852"/>
              <a:gd name="connsiteY0" fmla="*/ 0 h 3393583"/>
              <a:gd name="connsiteX1" fmla="*/ 11806 w 12204852"/>
              <a:gd name="connsiteY1" fmla="*/ 0 h 3393583"/>
              <a:gd name="connsiteX2" fmla="*/ 12204852 w 12204852"/>
              <a:gd name="connsiteY2" fmla="*/ 1083596 h 3393583"/>
              <a:gd name="connsiteX3" fmla="*/ 12192000 w 12204852"/>
              <a:gd name="connsiteY3" fmla="*/ 3393583 h 3393583"/>
              <a:gd name="connsiteX4" fmla="*/ 0 w 12204852"/>
              <a:gd name="connsiteY4" fmla="*/ 3393583 h 3393583"/>
              <a:gd name="connsiteX5" fmla="*/ 0 w 12204852"/>
              <a:gd name="connsiteY5" fmla="*/ 0 h 3393583"/>
              <a:gd name="connsiteX0" fmla="*/ 0 w 13121184"/>
              <a:gd name="connsiteY0" fmla="*/ 0 h 3625624"/>
              <a:gd name="connsiteX1" fmla="*/ 928138 w 13121184"/>
              <a:gd name="connsiteY1" fmla="*/ 232041 h 3625624"/>
              <a:gd name="connsiteX2" fmla="*/ 13121184 w 13121184"/>
              <a:gd name="connsiteY2" fmla="*/ 1315637 h 3625624"/>
              <a:gd name="connsiteX3" fmla="*/ 13108332 w 13121184"/>
              <a:gd name="connsiteY3" fmla="*/ 3625624 h 3625624"/>
              <a:gd name="connsiteX4" fmla="*/ 916332 w 13121184"/>
              <a:gd name="connsiteY4" fmla="*/ 3625624 h 3625624"/>
              <a:gd name="connsiteX5" fmla="*/ 0 w 13121184"/>
              <a:gd name="connsiteY5" fmla="*/ 0 h 3625624"/>
              <a:gd name="connsiteX0" fmla="*/ 0 w 13121184"/>
              <a:gd name="connsiteY0" fmla="*/ 1179536 h 4805160"/>
              <a:gd name="connsiteX1" fmla="*/ 876513 w 13121184"/>
              <a:gd name="connsiteY1" fmla="*/ 0 h 4805160"/>
              <a:gd name="connsiteX2" fmla="*/ 13121184 w 13121184"/>
              <a:gd name="connsiteY2" fmla="*/ 2495173 h 4805160"/>
              <a:gd name="connsiteX3" fmla="*/ 13108332 w 13121184"/>
              <a:gd name="connsiteY3" fmla="*/ 4805160 h 4805160"/>
              <a:gd name="connsiteX4" fmla="*/ 916332 w 13121184"/>
              <a:gd name="connsiteY4" fmla="*/ 4805160 h 4805160"/>
              <a:gd name="connsiteX5" fmla="*/ 0 w 13121184"/>
              <a:gd name="connsiteY5" fmla="*/ 1179536 h 4805160"/>
              <a:gd name="connsiteX0" fmla="*/ 0 w 12269383"/>
              <a:gd name="connsiteY0" fmla="*/ 1566270 h 4805160"/>
              <a:gd name="connsiteX1" fmla="*/ 24712 w 12269383"/>
              <a:gd name="connsiteY1" fmla="*/ 0 h 4805160"/>
              <a:gd name="connsiteX2" fmla="*/ 12269383 w 12269383"/>
              <a:gd name="connsiteY2" fmla="*/ 2495173 h 4805160"/>
              <a:gd name="connsiteX3" fmla="*/ 12256531 w 12269383"/>
              <a:gd name="connsiteY3" fmla="*/ 4805160 h 4805160"/>
              <a:gd name="connsiteX4" fmla="*/ 64531 w 12269383"/>
              <a:gd name="connsiteY4" fmla="*/ 4805160 h 4805160"/>
              <a:gd name="connsiteX5" fmla="*/ 0 w 12269383"/>
              <a:gd name="connsiteY5" fmla="*/ 1566270 h 4805160"/>
              <a:gd name="connsiteX0" fmla="*/ 26913 w 12244671"/>
              <a:gd name="connsiteY0" fmla="*/ 1566270 h 4805160"/>
              <a:gd name="connsiteX1" fmla="*/ 0 w 12244671"/>
              <a:gd name="connsiteY1" fmla="*/ 0 h 4805160"/>
              <a:gd name="connsiteX2" fmla="*/ 12244671 w 12244671"/>
              <a:gd name="connsiteY2" fmla="*/ 2495173 h 4805160"/>
              <a:gd name="connsiteX3" fmla="*/ 12231819 w 12244671"/>
              <a:gd name="connsiteY3" fmla="*/ 4805160 h 4805160"/>
              <a:gd name="connsiteX4" fmla="*/ 39819 w 12244671"/>
              <a:gd name="connsiteY4" fmla="*/ 4805160 h 4805160"/>
              <a:gd name="connsiteX5" fmla="*/ 26913 w 12244671"/>
              <a:gd name="connsiteY5" fmla="*/ 1566270 h 4805160"/>
              <a:gd name="connsiteX0" fmla="*/ 0 w 12217758"/>
              <a:gd name="connsiteY0" fmla="*/ 1566270 h 4805160"/>
              <a:gd name="connsiteX1" fmla="*/ 11806 w 12217758"/>
              <a:gd name="connsiteY1" fmla="*/ 0 h 4805160"/>
              <a:gd name="connsiteX2" fmla="*/ 12217758 w 12217758"/>
              <a:gd name="connsiteY2" fmla="*/ 2495173 h 4805160"/>
              <a:gd name="connsiteX3" fmla="*/ 12204906 w 12217758"/>
              <a:gd name="connsiteY3" fmla="*/ 4805160 h 4805160"/>
              <a:gd name="connsiteX4" fmla="*/ 12906 w 12217758"/>
              <a:gd name="connsiteY4" fmla="*/ 4805160 h 4805160"/>
              <a:gd name="connsiteX5" fmla="*/ 0 w 12217758"/>
              <a:gd name="connsiteY5" fmla="*/ 1566270 h 4805160"/>
              <a:gd name="connsiteX0" fmla="*/ 2123 w 12206975"/>
              <a:gd name="connsiteY0" fmla="*/ 1566270 h 4805160"/>
              <a:gd name="connsiteX1" fmla="*/ 1023 w 12206975"/>
              <a:gd name="connsiteY1" fmla="*/ 0 h 4805160"/>
              <a:gd name="connsiteX2" fmla="*/ 12206975 w 12206975"/>
              <a:gd name="connsiteY2" fmla="*/ 2495173 h 4805160"/>
              <a:gd name="connsiteX3" fmla="*/ 12194123 w 12206975"/>
              <a:gd name="connsiteY3" fmla="*/ 4805160 h 4805160"/>
              <a:gd name="connsiteX4" fmla="*/ 2123 w 12206975"/>
              <a:gd name="connsiteY4" fmla="*/ 4805160 h 4805160"/>
              <a:gd name="connsiteX5" fmla="*/ 2123 w 12206975"/>
              <a:gd name="connsiteY5" fmla="*/ 1566270 h 4805160"/>
              <a:gd name="connsiteX0" fmla="*/ 27227 w 12232079"/>
              <a:gd name="connsiteY0" fmla="*/ 2048125 h 5287015"/>
              <a:gd name="connsiteX1" fmla="*/ 310 w 12232079"/>
              <a:gd name="connsiteY1" fmla="*/ 0 h 5287015"/>
              <a:gd name="connsiteX2" fmla="*/ 12232079 w 12232079"/>
              <a:gd name="connsiteY2" fmla="*/ 2977028 h 5287015"/>
              <a:gd name="connsiteX3" fmla="*/ 12219227 w 12232079"/>
              <a:gd name="connsiteY3" fmla="*/ 5287015 h 5287015"/>
              <a:gd name="connsiteX4" fmla="*/ 27227 w 12232079"/>
              <a:gd name="connsiteY4" fmla="*/ 5287015 h 5287015"/>
              <a:gd name="connsiteX5" fmla="*/ 27227 w 12232079"/>
              <a:gd name="connsiteY5" fmla="*/ 2048125 h 5287015"/>
              <a:gd name="connsiteX0" fmla="*/ 2123 w 12206975"/>
              <a:gd name="connsiteY0" fmla="*/ 2048125 h 5287015"/>
              <a:gd name="connsiteX1" fmla="*/ 1023 w 12206975"/>
              <a:gd name="connsiteY1" fmla="*/ 0 h 5287015"/>
              <a:gd name="connsiteX2" fmla="*/ 12206975 w 12206975"/>
              <a:gd name="connsiteY2" fmla="*/ 2977028 h 5287015"/>
              <a:gd name="connsiteX3" fmla="*/ 12194123 w 12206975"/>
              <a:gd name="connsiteY3" fmla="*/ 5287015 h 5287015"/>
              <a:gd name="connsiteX4" fmla="*/ 2123 w 12206975"/>
              <a:gd name="connsiteY4" fmla="*/ 5287015 h 5287015"/>
              <a:gd name="connsiteX5" fmla="*/ 2123 w 12206975"/>
              <a:gd name="connsiteY5" fmla="*/ 2048125 h 5287015"/>
              <a:gd name="connsiteX0" fmla="*/ 2123 w 12219940"/>
              <a:gd name="connsiteY0" fmla="*/ 2048125 h 5287015"/>
              <a:gd name="connsiteX1" fmla="*/ 1023 w 12219940"/>
              <a:gd name="connsiteY1" fmla="*/ 0 h 5287015"/>
              <a:gd name="connsiteX2" fmla="*/ 12206975 w 12219940"/>
              <a:gd name="connsiteY2" fmla="*/ 2977028 h 5287015"/>
              <a:gd name="connsiteX3" fmla="*/ 12219940 w 12219940"/>
              <a:gd name="connsiteY3" fmla="*/ 5260247 h 5287015"/>
              <a:gd name="connsiteX4" fmla="*/ 2123 w 12219940"/>
              <a:gd name="connsiteY4" fmla="*/ 5287015 h 5287015"/>
              <a:gd name="connsiteX5" fmla="*/ 2123 w 12219940"/>
              <a:gd name="connsiteY5" fmla="*/ 2048125 h 5287015"/>
              <a:gd name="connsiteX0" fmla="*/ 2123 w 12221138"/>
              <a:gd name="connsiteY0" fmla="*/ 2048125 h 5287015"/>
              <a:gd name="connsiteX1" fmla="*/ 1023 w 12221138"/>
              <a:gd name="connsiteY1" fmla="*/ 0 h 5287015"/>
              <a:gd name="connsiteX2" fmla="*/ 12219884 w 12221138"/>
              <a:gd name="connsiteY2" fmla="*/ 2950257 h 5287015"/>
              <a:gd name="connsiteX3" fmla="*/ 12219940 w 12221138"/>
              <a:gd name="connsiteY3" fmla="*/ 5260247 h 5287015"/>
              <a:gd name="connsiteX4" fmla="*/ 2123 w 12221138"/>
              <a:gd name="connsiteY4" fmla="*/ 5287015 h 5287015"/>
              <a:gd name="connsiteX5" fmla="*/ 2123 w 12221138"/>
              <a:gd name="connsiteY5" fmla="*/ 2048125 h 528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138" h="5287015">
                <a:moveTo>
                  <a:pt x="2123" y="2048125"/>
                </a:moveTo>
                <a:cubicBezTo>
                  <a:pt x="6058" y="1526035"/>
                  <a:pt x="-2912" y="522090"/>
                  <a:pt x="1023" y="0"/>
                </a:cubicBezTo>
                <a:lnTo>
                  <a:pt x="12219884" y="2950257"/>
                </a:lnTo>
                <a:cubicBezTo>
                  <a:pt x="12224206" y="3711330"/>
                  <a:pt x="12215618" y="4499174"/>
                  <a:pt x="12219940" y="5260247"/>
                </a:cubicBezTo>
                <a:lnTo>
                  <a:pt x="2123" y="5287015"/>
                </a:lnTo>
                <a:lnTo>
                  <a:pt x="2123" y="2048125"/>
                </a:lnTo>
                <a:close/>
              </a:path>
            </a:pathLst>
          </a:custGeom>
          <a:solidFill>
            <a:srgbClr val="3DB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2090030"/>
            <a:ext cx="11754160" cy="1116809"/>
          </a:xfrm>
          <a:effectLst/>
        </p:spPr>
        <p:txBody>
          <a:bodyPr anchor="b">
            <a:noAutofit/>
          </a:bodyPr>
          <a:lstStyle>
            <a:lvl1pPr>
              <a:defRPr sz="6600" b="1" u="none" cap="none" baseline="0">
                <a:solidFill>
                  <a:srgbClr val="3DB68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147" y="1134244"/>
            <a:ext cx="10993546" cy="590321"/>
          </a:xfrm>
        </p:spPr>
        <p:txBody>
          <a:bodyPr anchor="t">
            <a:noAutofit/>
          </a:bodyPr>
          <a:lstStyle>
            <a:lvl1pPr marL="0" indent="0" algn="l">
              <a:buNone/>
              <a:defRPr sz="3600" cap="all">
                <a:solidFill>
                  <a:srgbClr val="3C3C3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8A231F8-05F8-4D04-8D8F-8D36F813C960}" type="datetime1">
              <a:rPr kumimoji="1" lang="ja-JP" altLang="en-US" smtClean="0"/>
              <a:t>2020/12/17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3" hasCustomPrompt="1"/>
          </p:nvPr>
        </p:nvSpPr>
        <p:spPr>
          <a:xfrm>
            <a:off x="818147" y="3219718"/>
            <a:ext cx="10215719" cy="14712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 b="0">
                <a:solidFill>
                  <a:srgbClr val="3C3C3C"/>
                </a:solidFill>
              </a:defRPr>
            </a:lvl1pPr>
            <a:lvl5pPr marL="1368000" indent="0">
              <a:buNone/>
              <a:defRPr/>
            </a:lvl5pPr>
          </a:lstStyle>
          <a:p>
            <a:pPr lvl="0"/>
            <a:r>
              <a:rPr kumimoji="1" lang="ja-JP" altLang="en-US" dirty="0"/>
              <a:t>日付　名前　など</a:t>
            </a:r>
          </a:p>
        </p:txBody>
      </p:sp>
    </p:spTree>
    <p:extLst>
      <p:ext uri="{BB962C8B-B14F-4D97-AF65-F5344CB8AC3E}">
        <p14:creationId xmlns:p14="http://schemas.microsoft.com/office/powerpoint/2010/main" val="86325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862FE-B9D9-42A4-9B96-9BF43C1C92F4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2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7B6B-D7DB-4F50-8363-5CAEA241D462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36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211C-F59B-4698-A055-613DBD159966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18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64430C-D7C9-451F-BB5A-4067700317EA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88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/>
          <p:cNvSpPr/>
          <p:nvPr userDrawn="1"/>
        </p:nvSpPr>
        <p:spPr>
          <a:xfrm flipH="1" flipV="1">
            <a:off x="10886957" y="1186"/>
            <a:ext cx="1303323" cy="812442"/>
          </a:xfrm>
          <a:prstGeom prst="rtTriangle">
            <a:avLst/>
          </a:prstGeom>
          <a:solidFill>
            <a:srgbClr val="3DB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65" y="272822"/>
            <a:ext cx="11029616" cy="810110"/>
          </a:xfrm>
        </p:spPr>
        <p:txBody>
          <a:bodyPr>
            <a:noAutofit/>
          </a:bodyPr>
          <a:lstStyle>
            <a:lvl1pPr>
              <a:defRPr sz="4400" b="0" i="1" u="none" cap="none" baseline="0">
                <a:solidFill>
                  <a:srgbClr val="3DB68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35156"/>
          </a:xfr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3C3C3C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0A93C-43D0-4C25-A999-C90A412EB384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 flipV="1">
            <a:off x="375274" y="1102445"/>
            <a:ext cx="1102961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0750" y="71121"/>
            <a:ext cx="1720425" cy="365125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fld id="{57021661-B2A8-457F-930E-F617AD024F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3" hasCustomPrompt="1"/>
          </p:nvPr>
        </p:nvSpPr>
        <p:spPr>
          <a:xfrm>
            <a:off x="0" y="6529589"/>
            <a:ext cx="12187913" cy="327226"/>
          </a:xfrm>
        </p:spPr>
        <p:txBody>
          <a:bodyPr/>
          <a:lstStyle>
            <a:lvl1pPr marL="0" indent="0">
              <a:buNone/>
              <a:defRPr>
                <a:solidFill>
                  <a:srgbClr val="3C3C3C"/>
                </a:solidFill>
              </a:defRPr>
            </a:lvl1pPr>
          </a:lstStyle>
          <a:p>
            <a:pPr lvl="0"/>
            <a:r>
              <a:rPr kumimoji="1" lang="ja-JP" altLang="en-US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379585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A22888-DF40-47B0-AA2B-1109022C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7200" b="1" u="sng" cap="none" baseline="0">
                <a:solidFill>
                  <a:srgbClr val="3DB680"/>
                </a:solidFill>
                <a:latin typeface="メイリオ" panose="020B0604030504040204" pitchFamily="50" charset="-128"/>
              </a:defRPr>
            </a:lvl1pPr>
          </a:lstStyle>
          <a:p>
            <a:r>
              <a:rPr kumimoji="1" lang="en-US" altLang="ja-JP" dirty="0"/>
              <a:t>1.</a:t>
            </a:r>
            <a:r>
              <a:rPr kumimoji="1" lang="ja-JP" altLang="en-US" dirty="0"/>
              <a:t>◯◯</a:t>
            </a:r>
          </a:p>
        </p:txBody>
      </p:sp>
      <p:sp>
        <p:nvSpPr>
          <p:cNvPr id="3" name="スライド番号プレースホルダー 6">
            <a:extLst>
              <a:ext uri="{FF2B5EF4-FFF2-40B4-BE49-F238E27FC236}">
                <a16:creationId xmlns:a16="http://schemas.microsoft.com/office/drawing/2014/main" id="{C195A879-552F-4645-9976-1E4E3871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2421" y="0"/>
            <a:ext cx="719579" cy="490848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3DB680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7AA6759D-F3B3-4DCA-95CB-FE1BB35EFE41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9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080468-DCD8-4552-92F2-26A66A1920AE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50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F97F-6A36-45BD-B261-185AD2EFD4F1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6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A37F-063B-4BF2-AE47-16D6CC460300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16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803A-338A-4D1E-9AEA-3938A412C9D0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41DB-9FE4-4BC2-AA18-F04C127911AB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3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41DB-9FE4-4BC2-AA18-F04C127911AB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CB05B1C2-690A-498B-A996-46E27CFDB18E}"/>
              </a:ext>
            </a:extLst>
          </p:cNvPr>
          <p:cNvSpPr/>
          <p:nvPr userDrawn="1"/>
        </p:nvSpPr>
        <p:spPr>
          <a:xfrm flipH="1" flipV="1">
            <a:off x="10886957" y="1186"/>
            <a:ext cx="1303323" cy="812442"/>
          </a:xfrm>
          <a:prstGeom prst="rtTriangle">
            <a:avLst/>
          </a:prstGeom>
          <a:solidFill>
            <a:srgbClr val="27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3055" y="0"/>
            <a:ext cx="1087225" cy="52790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fld id="{57021661-B2A8-457F-930E-F617AD024F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251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B38D941-B664-458C-B9FE-B4BFA20B7DB2}" type="datetime1">
              <a:rPr kumimoji="1" lang="ja-JP" altLang="en-US" smtClean="0"/>
              <a:t>2020/12/17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5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93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92" r:id="rId9"/>
    <p:sldLayoutId id="2147484088" r:id="rId10"/>
    <p:sldLayoutId id="2147484089" r:id="rId11"/>
    <p:sldLayoutId id="2147484090" r:id="rId12"/>
    <p:sldLayoutId id="2147484091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DQNEO/items/da5df074c48b012152ee" TargetMode="External"/><Relationship Id="rId2" Type="http://schemas.openxmlformats.org/officeDocument/2006/relationships/hyperlink" Target="https://docs.docker.com/engine/install/ubuntu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.jp/Download/index.aspx?lang=j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multi-user.targe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IDIA/nvidia-docke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wokagaku.com/docker_lectur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機械学習のための</a:t>
            </a:r>
            <a:r>
              <a:rPr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2020/10/14</a:t>
            </a:r>
          </a:p>
          <a:p>
            <a:r>
              <a:rPr lang="ja-JP" altLang="en-US" dirty="0"/>
              <a:t>木南　貴志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10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062BEF-1499-46F7-8DD1-40FF4680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ベース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を</a:t>
            </a:r>
            <a:r>
              <a:rPr lang="ja-JP" altLang="en-US" dirty="0"/>
              <a:t>探す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86E9B8-EB8B-4716-B44E-D9DCD08A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hub</a:t>
            </a:r>
            <a:r>
              <a:rPr kumimoji="1" lang="ja-JP" altLang="en-US" dirty="0"/>
              <a:t>で使用したい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を検索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3B266D-8FEF-47F6-8722-5D2B5A03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8276469A-B4FC-4DED-855C-47B476381B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8" y="2018753"/>
            <a:ext cx="10719732" cy="4460037"/>
          </a:xfrm>
        </p:spPr>
      </p:pic>
    </p:spTree>
    <p:extLst>
      <p:ext uri="{BB962C8B-B14F-4D97-AF65-F5344CB8AC3E}">
        <p14:creationId xmlns:p14="http://schemas.microsoft.com/office/powerpoint/2010/main" val="95664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コンテンツ プレースホルダー 14">
            <a:extLst>
              <a:ext uri="{FF2B5EF4-FFF2-40B4-BE49-F238E27FC236}">
                <a16:creationId xmlns:a16="http://schemas.microsoft.com/office/drawing/2014/main" id="{0EC432EC-70F4-40F3-87D9-DAE9C8BC8F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0" y="1846041"/>
            <a:ext cx="10683841" cy="4813294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1981FF0-22A2-4866-BB6A-7CECF2DE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ベース</a:t>
            </a:r>
            <a:r>
              <a:rPr lang="en-US" altLang="ja-JP" dirty="0"/>
              <a:t>image</a:t>
            </a:r>
            <a:r>
              <a:rPr lang="ja-JP" altLang="en-US" dirty="0"/>
              <a:t>を探す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33C054-EB47-4A0E-ACA3-C667F467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35156"/>
          </a:xfrm>
        </p:spPr>
        <p:txBody>
          <a:bodyPr/>
          <a:lstStyle/>
          <a:p>
            <a:r>
              <a:rPr kumimoji="1" lang="en-US" altLang="ja-JP" dirty="0"/>
              <a:t>Tags</a:t>
            </a:r>
            <a:r>
              <a:rPr kumimoji="1" lang="ja-JP" altLang="en-US" dirty="0"/>
              <a:t>から使用したい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のバージョンを確認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1053F9-890A-47A3-8421-B32209CF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9EF8E69F-C777-44BE-AB69-51BF6B71C7FC}"/>
              </a:ext>
            </a:extLst>
          </p:cNvPr>
          <p:cNvSpPr/>
          <p:nvPr/>
        </p:nvSpPr>
        <p:spPr>
          <a:xfrm>
            <a:off x="8364221" y="5482686"/>
            <a:ext cx="2633842" cy="365128"/>
          </a:xfrm>
          <a:prstGeom prst="frame">
            <a:avLst>
              <a:gd name="adj1" fmla="val 195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537451-FF8F-445E-89C1-C7128591156D}"/>
              </a:ext>
            </a:extLst>
          </p:cNvPr>
          <p:cNvSpPr txBox="1"/>
          <p:nvPr/>
        </p:nvSpPr>
        <p:spPr>
          <a:xfrm>
            <a:off x="7362335" y="4546865"/>
            <a:ext cx="438642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accent1"/>
                </a:solidFill>
              </a:rPr>
              <a:t>ここの「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docker pull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」以降を</a:t>
            </a:r>
            <a:r>
              <a:rPr kumimoji="1" lang="en-US" altLang="ja-JP" sz="24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の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FROM</a:t>
            </a:r>
            <a:r>
              <a:rPr kumimoji="1" lang="ja-JP" altLang="en-US" sz="2400" b="1" dirty="0">
                <a:solidFill>
                  <a:schemeClr val="accent1"/>
                </a:solidFill>
              </a:rPr>
              <a:t>に記述</a:t>
            </a:r>
          </a:p>
        </p:txBody>
      </p:sp>
    </p:spTree>
    <p:extLst>
      <p:ext uri="{BB962C8B-B14F-4D97-AF65-F5344CB8AC3E}">
        <p14:creationId xmlns:p14="http://schemas.microsoft.com/office/powerpoint/2010/main" val="32921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14BE6-0965-4080-A84D-280B8DC4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FROM</a:t>
            </a:r>
            <a:endParaRPr kumimoji="1" lang="ja-JP" altLang="en-US" dirty="0"/>
          </a:p>
        </p:txBody>
      </p:sp>
      <p:pic>
        <p:nvPicPr>
          <p:cNvPr id="6" name="docker_hub">
            <a:hlinkClick r:id="" action="ppaction://media"/>
            <a:extLst>
              <a:ext uri="{FF2B5EF4-FFF2-40B4-BE49-F238E27FC236}">
                <a16:creationId xmlns:a16="http://schemas.microsoft.com/office/drawing/2014/main" id="{7FAEEEB8-391C-474C-95E8-80BCCB8633E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454" end="3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694" y="1313337"/>
            <a:ext cx="8740612" cy="546028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76E346-703B-4711-BFEE-6C9501E3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49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C8453-E8BD-40F5-A069-74E3260B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Dockerfile</a:t>
            </a:r>
            <a:r>
              <a:rPr lang="ja-JP" altLang="en-US" dirty="0"/>
              <a:t>の作成，記述</a:t>
            </a:r>
            <a:endParaRPr kumimoji="1" lang="ja-JP" altLang="en-US" dirty="0"/>
          </a:p>
        </p:txBody>
      </p:sp>
      <p:pic>
        <p:nvPicPr>
          <p:cNvPr id="6" name="dockerfile">
            <a:hlinkClick r:id="" action="ppaction://media"/>
            <a:extLst>
              <a:ext uri="{FF2B5EF4-FFF2-40B4-BE49-F238E27FC236}">
                <a16:creationId xmlns:a16="http://schemas.microsoft.com/office/drawing/2014/main" id="{861BE52D-ED76-48CC-8150-12096B21E6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4650" b="36324"/>
          <a:stretch/>
        </p:blipFill>
        <p:spPr>
          <a:xfrm>
            <a:off x="1152549" y="1365315"/>
            <a:ext cx="9886902" cy="530054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158DE3-892C-4C05-88B3-0D6284AF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A874CB-96C8-4F1B-A2DF-0E18EF33C20E}"/>
              </a:ext>
            </a:extLst>
          </p:cNvPr>
          <p:cNvSpPr txBox="1"/>
          <p:nvPr/>
        </p:nvSpPr>
        <p:spPr>
          <a:xfrm>
            <a:off x="4694548" y="5938847"/>
            <a:ext cx="625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kumimoji="1" lang="ja-JP" altLang="en-US" b="1" dirty="0">
                <a:solidFill>
                  <a:schemeClr val="accent2"/>
                </a:solidFill>
              </a:rPr>
              <a:t>のファイル名は「</a:t>
            </a:r>
            <a:r>
              <a:rPr kumimoji="1"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kumimoji="1" lang="ja-JP" altLang="en-US" b="1" dirty="0">
                <a:solidFill>
                  <a:schemeClr val="accent2"/>
                </a:solidFill>
              </a:rPr>
              <a:t>」にする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r>
              <a:rPr kumimoji="1" lang="ja-JP" altLang="en-US" b="1" dirty="0">
                <a:solidFill>
                  <a:schemeClr val="accent2"/>
                </a:solidFill>
              </a:rPr>
              <a:t>（</a:t>
            </a:r>
            <a:r>
              <a:rPr lang="en-US" altLang="ja-JP" b="1" dirty="0">
                <a:solidFill>
                  <a:schemeClr val="accent2"/>
                </a:solidFill>
              </a:rPr>
              <a:t>build</a:t>
            </a:r>
            <a:r>
              <a:rPr lang="ja-JP" altLang="en-US" b="1" dirty="0">
                <a:solidFill>
                  <a:schemeClr val="accent2"/>
                </a:solidFill>
              </a:rPr>
              <a:t>時に「</a:t>
            </a:r>
            <a:r>
              <a:rPr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lang="ja-JP" altLang="en-US" b="1" dirty="0">
                <a:solidFill>
                  <a:schemeClr val="accent2"/>
                </a:solidFill>
              </a:rPr>
              <a:t>」というファイルを探すため</a:t>
            </a:r>
            <a:r>
              <a:rPr kumimoji="1" lang="ja-JP" altLang="en-US" b="1" dirty="0">
                <a:solidFill>
                  <a:schemeClr val="accent2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140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E8B7A4-A29A-44B7-9CAC-CBBF3851C3DC}"/>
              </a:ext>
            </a:extLst>
          </p:cNvPr>
          <p:cNvSpPr/>
          <p:nvPr/>
        </p:nvSpPr>
        <p:spPr>
          <a:xfrm>
            <a:off x="8387333" y="5463653"/>
            <a:ext cx="3403961" cy="465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C23194-798C-47D2-93C7-2603878746C8}"/>
              </a:ext>
            </a:extLst>
          </p:cNvPr>
          <p:cNvSpPr/>
          <p:nvPr/>
        </p:nvSpPr>
        <p:spPr>
          <a:xfrm>
            <a:off x="8387334" y="4557987"/>
            <a:ext cx="3403961" cy="76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77A820-2140-4D71-8479-BF9E92E9B50C}"/>
              </a:ext>
            </a:extLst>
          </p:cNvPr>
          <p:cNvSpPr/>
          <p:nvPr/>
        </p:nvSpPr>
        <p:spPr>
          <a:xfrm>
            <a:off x="8387335" y="3793349"/>
            <a:ext cx="3403961" cy="6129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85F1253-2846-4C9E-ABCB-BE0F7149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9AF51D-A35A-4D30-838B-AF03DA21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RUN &lt;command&gt;</a:t>
            </a:r>
            <a:r>
              <a:rPr kumimoji="1" lang="ja-JP" altLang="en-US" dirty="0"/>
              <a:t>：</a:t>
            </a:r>
            <a:r>
              <a:rPr lang="ja-JP" altLang="en-US" dirty="0"/>
              <a:t>ベース</a:t>
            </a:r>
            <a:r>
              <a:rPr lang="en-US" altLang="ja-JP" dirty="0"/>
              <a:t>OS</a:t>
            </a:r>
            <a:r>
              <a:rPr lang="ja-JP" altLang="en-US" dirty="0"/>
              <a:t>で使用できるコマンドを記述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3907E9-C0AB-4A2B-B90D-63BDC4FF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F6F868-251A-4DD6-93E2-8596C86F6394}"/>
              </a:ext>
            </a:extLst>
          </p:cNvPr>
          <p:cNvSpPr/>
          <p:nvPr/>
        </p:nvSpPr>
        <p:spPr>
          <a:xfrm>
            <a:off x="430361" y="1992056"/>
            <a:ext cx="11443253" cy="144655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200" dirty="0"/>
              <a:t>RUN apt-get update &amp;&amp; apt-get install -y /</a:t>
            </a:r>
          </a:p>
          <a:p>
            <a:r>
              <a:rPr lang="en-US" altLang="ja-JP" sz="2200" dirty="0"/>
              <a:t>    </a:t>
            </a:r>
            <a:r>
              <a:rPr lang="en-US" altLang="ja-JP" sz="2200" dirty="0" err="1"/>
              <a:t>sudo</a:t>
            </a:r>
            <a:r>
              <a:rPr lang="en-US" altLang="ja-JP" sz="2200" dirty="0"/>
              <a:t> /</a:t>
            </a:r>
          </a:p>
          <a:p>
            <a:r>
              <a:rPr lang="en-US" altLang="ja-JP" sz="2200" dirty="0"/>
              <a:t>    </a:t>
            </a:r>
            <a:r>
              <a:rPr lang="en-US" altLang="ja-JP" sz="2200" dirty="0" err="1"/>
              <a:t>wget</a:t>
            </a:r>
            <a:r>
              <a:rPr lang="en-US" altLang="ja-JP" sz="2200" dirty="0"/>
              <a:t> /</a:t>
            </a:r>
          </a:p>
          <a:p>
            <a:r>
              <a:rPr lang="en-US" altLang="ja-JP" sz="2200" dirty="0"/>
              <a:t>    vim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AB91C1-E055-4256-A700-D8FAFA254F8A}"/>
              </a:ext>
            </a:extLst>
          </p:cNvPr>
          <p:cNvSpPr txBox="1"/>
          <p:nvPr/>
        </p:nvSpPr>
        <p:spPr>
          <a:xfrm>
            <a:off x="449215" y="4018271"/>
            <a:ext cx="7733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ベース</a:t>
            </a:r>
            <a:r>
              <a:rPr kumimoji="1" lang="en-US" altLang="ja-JP" sz="2800" dirty="0"/>
              <a:t>OS</a:t>
            </a:r>
            <a:r>
              <a:rPr kumimoji="1" lang="ja-JP" altLang="en-US" sz="2800" dirty="0"/>
              <a:t>で使用できるコマンド</a:t>
            </a:r>
            <a:endParaRPr kumimoji="1" lang="en-US" altLang="ja-JP" sz="28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（</a:t>
            </a:r>
            <a:r>
              <a:rPr lang="en-US" altLang="ja-JP" sz="2800" dirty="0" err="1"/>
              <a:t>linux</a:t>
            </a:r>
            <a:r>
              <a:rPr lang="ja-JP" altLang="en-US" sz="2800" dirty="0"/>
              <a:t>系なら</a:t>
            </a:r>
            <a:r>
              <a:rPr lang="en-US" altLang="ja-JP" sz="2800" dirty="0"/>
              <a:t>cd</a:t>
            </a:r>
            <a:r>
              <a:rPr lang="ja-JP" altLang="en-US" sz="2800" dirty="0"/>
              <a:t>や</a:t>
            </a:r>
            <a:r>
              <a:rPr lang="en-US" altLang="ja-JP" sz="2800" dirty="0"/>
              <a:t>ls</a:t>
            </a:r>
            <a:r>
              <a:rPr lang="ja-JP" altLang="en-US" sz="2800" dirty="0"/>
              <a:t>等</a:t>
            </a:r>
            <a:r>
              <a:rPr kumimoji="1" lang="ja-JP" altLang="en-US" sz="2800" dirty="0"/>
              <a:t>）を記述</a:t>
            </a:r>
            <a:endParaRPr kumimoji="1" lang="en-US" altLang="ja-JP" sz="28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必要となるパッケージ等をインストールする等して環境を設定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53229BA-5DA3-4D70-A4B0-D1FB12DA86C5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185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59C60BB-8D94-4AB5-A3A6-CE20A4683FEB}"/>
              </a:ext>
            </a:extLst>
          </p:cNvPr>
          <p:cNvSpPr/>
          <p:nvPr/>
        </p:nvSpPr>
        <p:spPr>
          <a:xfrm>
            <a:off x="8387331" y="4388126"/>
            <a:ext cx="3403961" cy="169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488A9B-3DDB-4B58-BA2E-328FD7B89483}"/>
              </a:ext>
            </a:extLst>
          </p:cNvPr>
          <p:cNvSpPr/>
          <p:nvPr/>
        </p:nvSpPr>
        <p:spPr>
          <a:xfrm>
            <a:off x="8391602" y="5939952"/>
            <a:ext cx="3403961" cy="138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8F0AB2A-7759-4B89-8689-9DD646646CB5}"/>
              </a:ext>
            </a:extLst>
          </p:cNvPr>
          <p:cNvSpPr/>
          <p:nvPr/>
        </p:nvSpPr>
        <p:spPr>
          <a:xfrm>
            <a:off x="318386" y="3362400"/>
            <a:ext cx="7792256" cy="3243750"/>
          </a:xfrm>
          <a:prstGeom prst="roundRect">
            <a:avLst>
              <a:gd name="adj" fmla="val 7871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A323B02-5401-4812-BD8C-01229BE1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WORKDIR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45C9B5-61E4-48B0-9510-F88828B5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WORKDIR &lt;path&gt;</a:t>
            </a:r>
            <a:r>
              <a:rPr kumimoji="1" lang="ja-JP" altLang="en-US" dirty="0"/>
              <a:t>：作業ディレクトリを変更する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519869-3F34-4A3D-ABFF-C2BDE82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DE1F6C-157D-4670-9DC6-A62764431C25}"/>
              </a:ext>
            </a:extLst>
          </p:cNvPr>
          <p:cNvSpPr/>
          <p:nvPr/>
        </p:nvSpPr>
        <p:spPr>
          <a:xfrm>
            <a:off x="571764" y="2056306"/>
            <a:ext cx="11287155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WORKDIR /opt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DE49D7-5ED2-4552-8E67-6BF0B5723C38}"/>
              </a:ext>
            </a:extLst>
          </p:cNvPr>
          <p:cNvSpPr txBox="1"/>
          <p:nvPr/>
        </p:nvSpPr>
        <p:spPr>
          <a:xfrm>
            <a:off x="2653302" y="2770242"/>
            <a:ext cx="6885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2800" dirty="0"/>
              <a:t>RUN</a:t>
            </a:r>
            <a:r>
              <a:rPr lang="ja-JP" altLang="en-US" sz="2800" dirty="0"/>
              <a:t>等でコマンドを実行する場所を変更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92BE5C-6403-4350-8279-04E7705407CE}"/>
              </a:ext>
            </a:extLst>
          </p:cNvPr>
          <p:cNvSpPr txBox="1"/>
          <p:nvPr/>
        </p:nvSpPr>
        <p:spPr>
          <a:xfrm>
            <a:off x="252439" y="3411796"/>
            <a:ext cx="78582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800" b="1" u="sng" dirty="0">
                <a:solidFill>
                  <a:schemeClr val="accent2"/>
                </a:solidFill>
              </a:rPr>
              <a:t>注意</a:t>
            </a:r>
            <a:endParaRPr lang="en-US" altLang="ja-JP" sz="2800" b="1" u="sng" dirty="0">
              <a:solidFill>
                <a:schemeClr val="accent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/>
              <a:t>下記のような場合「</a:t>
            </a:r>
            <a:r>
              <a:rPr lang="en-US" altLang="ja-JP" sz="2000" dirty="0" err="1"/>
              <a:t>hoge</a:t>
            </a:r>
            <a:r>
              <a:rPr lang="ja-JP" altLang="en-US" sz="2000" dirty="0"/>
              <a:t>」は「</a:t>
            </a:r>
            <a:r>
              <a:rPr lang="en-US" altLang="ja-JP" sz="2000" dirty="0"/>
              <a:t>/opt</a:t>
            </a:r>
            <a:r>
              <a:rPr lang="ja-JP" altLang="en-US" sz="2000" dirty="0"/>
              <a:t>」ではなく「</a:t>
            </a:r>
            <a:r>
              <a:rPr lang="en-US" altLang="ja-JP" sz="2000" dirty="0"/>
              <a:t>/</a:t>
            </a:r>
            <a:r>
              <a:rPr lang="ja-JP" altLang="en-US" sz="2000" dirty="0"/>
              <a:t>」に作成される</a:t>
            </a:r>
            <a:endParaRPr lang="en-US" altLang="ja-JP" sz="2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7136504-4B38-456E-B70D-27A69D14D58A}"/>
              </a:ext>
            </a:extLst>
          </p:cNvPr>
          <p:cNvSpPr/>
          <p:nvPr/>
        </p:nvSpPr>
        <p:spPr>
          <a:xfrm>
            <a:off x="2436356" y="4431428"/>
            <a:ext cx="3452612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WORKDIR /</a:t>
            </a:r>
          </a:p>
          <a:p>
            <a:r>
              <a:rPr lang="en-US" altLang="ja-JP" sz="3200" dirty="0"/>
              <a:t>RUN cd /opt</a:t>
            </a:r>
          </a:p>
          <a:p>
            <a:r>
              <a:rPr lang="en-US" altLang="ja-JP" sz="3200" dirty="0"/>
              <a:t>RUN </a:t>
            </a:r>
            <a:r>
              <a:rPr lang="en-US" altLang="ja-JP" sz="3200" dirty="0" err="1"/>
              <a:t>mkdir</a:t>
            </a:r>
            <a:r>
              <a:rPr lang="en-US" altLang="ja-JP" sz="3200" dirty="0"/>
              <a:t> </a:t>
            </a:r>
            <a:r>
              <a:rPr lang="en-US" altLang="ja-JP" sz="3200" dirty="0" err="1"/>
              <a:t>hoge</a:t>
            </a:r>
            <a:endParaRPr lang="en-US" altLang="ja-JP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7CFB0F-1A43-4DDF-B7F7-7FD43782477F}"/>
              </a:ext>
            </a:extLst>
          </p:cNvPr>
          <p:cNvSpPr txBox="1"/>
          <p:nvPr/>
        </p:nvSpPr>
        <p:spPr>
          <a:xfrm>
            <a:off x="359479" y="6118953"/>
            <a:ext cx="80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b="1" dirty="0">
                <a:solidFill>
                  <a:schemeClr val="accent1"/>
                </a:solidFill>
              </a:rPr>
              <a:t>RUN cd /opt &amp;&amp;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mkdir</a:t>
            </a:r>
            <a:r>
              <a:rPr kumimoji="1" lang="en-US" altLang="ja-JP" b="1" dirty="0">
                <a:solidFill>
                  <a:schemeClr val="accent1"/>
                </a:solidFill>
              </a:rPr>
              <a:t>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hoge</a:t>
            </a:r>
            <a:r>
              <a:rPr lang="ja-JP" altLang="en-US" b="1" dirty="0">
                <a:solidFill>
                  <a:schemeClr val="accent1"/>
                </a:solidFill>
              </a:rPr>
              <a:t>　</a:t>
            </a:r>
            <a:r>
              <a:rPr kumimoji="1" lang="ja-JP" altLang="en-US" b="1" dirty="0">
                <a:solidFill>
                  <a:schemeClr val="accent1"/>
                </a:solidFill>
              </a:rPr>
              <a:t>で一度に実行すれば</a:t>
            </a:r>
            <a:r>
              <a:rPr lang="ja-JP" altLang="en-US" b="1" dirty="0">
                <a:solidFill>
                  <a:schemeClr val="accent1"/>
                </a:solidFill>
              </a:rPr>
              <a:t>「</a:t>
            </a:r>
            <a:r>
              <a:rPr lang="en-US" altLang="ja-JP" b="1" dirty="0">
                <a:solidFill>
                  <a:schemeClr val="accent1"/>
                </a:solidFill>
              </a:rPr>
              <a:t>/opt</a:t>
            </a:r>
            <a:r>
              <a:rPr lang="ja-JP" altLang="en-US" b="1" dirty="0">
                <a:solidFill>
                  <a:schemeClr val="accent1"/>
                </a:solidFill>
              </a:rPr>
              <a:t>」に作成される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F3F02B-32AC-480A-B649-F900C81E503E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667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57264FA-3304-43D6-9119-CC9B045081DC}"/>
              </a:ext>
            </a:extLst>
          </p:cNvPr>
          <p:cNvSpPr/>
          <p:nvPr/>
        </p:nvSpPr>
        <p:spPr>
          <a:xfrm>
            <a:off x="8387331" y="5326964"/>
            <a:ext cx="3403961" cy="12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9C7E1C-E31F-461B-9599-890F6955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226799-F01C-4A87-A7FE-94E59836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ENV &lt;path&gt;</a:t>
            </a:r>
            <a:r>
              <a:rPr kumimoji="1" lang="ja-JP" altLang="en-US" dirty="0"/>
              <a:t>：パスを通す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1836CC-3786-4904-A7C2-1BCB361B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E151E4-84D9-4679-A097-6C56B265FDB3}"/>
              </a:ext>
            </a:extLst>
          </p:cNvPr>
          <p:cNvSpPr/>
          <p:nvPr/>
        </p:nvSpPr>
        <p:spPr>
          <a:xfrm>
            <a:off x="449215" y="2035294"/>
            <a:ext cx="11424399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ENV PATH /opt/anaconda3/bin:$PATH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4BDB31-E097-484A-A045-41509F7AE79D}"/>
              </a:ext>
            </a:extLst>
          </p:cNvPr>
          <p:cNvSpPr txBox="1"/>
          <p:nvPr/>
        </p:nvSpPr>
        <p:spPr>
          <a:xfrm>
            <a:off x="1330960" y="2790264"/>
            <a:ext cx="953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パッケージ等がすぐに使用できるようにパスを通しておく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9C05A4F-AADC-455B-A4F1-B3F4128C5D82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801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EABFE4F-7325-4123-892D-538A4134E9A7}"/>
              </a:ext>
            </a:extLst>
          </p:cNvPr>
          <p:cNvSpPr/>
          <p:nvPr/>
        </p:nvSpPr>
        <p:spPr>
          <a:xfrm>
            <a:off x="271252" y="4600885"/>
            <a:ext cx="7882771" cy="1918305"/>
          </a:xfrm>
          <a:prstGeom prst="roundRect">
            <a:avLst>
              <a:gd name="adj" fmla="val 7871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0833606-69F8-4F9F-9BFE-2CA8AC73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CMD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B9B703-BFEA-4366-BFC5-BBD0BEC7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CMD [“command”</a:t>
            </a:r>
            <a:r>
              <a:rPr lang="en-US" altLang="ja-JP" dirty="0"/>
              <a:t>]</a:t>
            </a:r>
            <a:r>
              <a:rPr kumimoji="1" lang="ja-JP" altLang="en-US" dirty="0"/>
              <a:t>：コンテナ作成時に実行するコマンドを指定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D2F6AD-241D-4D94-A583-AF5AA086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F755DE-EE7D-4480-824F-EA7F278E4A92}"/>
              </a:ext>
            </a:extLst>
          </p:cNvPr>
          <p:cNvSpPr txBox="1"/>
          <p:nvPr/>
        </p:nvSpPr>
        <p:spPr>
          <a:xfrm>
            <a:off x="0" y="2965417"/>
            <a:ext cx="82594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400" dirty="0"/>
              <a:t>コンテナを作成する際に実行．原則最後の行に記述．</a:t>
            </a:r>
            <a:endParaRPr kumimoji="1" lang="en-US" altLang="ja-JP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ja-JP" sz="2400" dirty="0"/>
              <a:t>/bin/bash </a:t>
            </a:r>
            <a:r>
              <a:rPr lang="ja-JP" altLang="en-US" sz="2400" dirty="0"/>
              <a:t>の場合，シェルを操作できるようになる</a:t>
            </a:r>
            <a:endParaRPr lang="en-US" altLang="ja-JP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400" dirty="0"/>
              <a:t>※ </a:t>
            </a:r>
            <a:r>
              <a:rPr kumimoji="1" lang="ja-JP" altLang="en-US" sz="2400" dirty="0"/>
              <a:t>特に理由がない場合，</a:t>
            </a:r>
            <a:r>
              <a:rPr kumimoji="1" lang="en-US" altLang="ja-JP" sz="2400" dirty="0"/>
              <a:t>/bin/bash</a:t>
            </a:r>
            <a:r>
              <a:rPr kumimoji="1" lang="ja-JP" altLang="en-US" sz="2400" dirty="0"/>
              <a:t>を設定することが多い</a:t>
            </a:r>
            <a:endParaRPr kumimoji="1" lang="en-US" altLang="ja-JP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6282F81-6A62-4C1E-BC9B-0030223808A0}"/>
              </a:ext>
            </a:extLst>
          </p:cNvPr>
          <p:cNvSpPr/>
          <p:nvPr/>
        </p:nvSpPr>
        <p:spPr>
          <a:xfrm>
            <a:off x="449215" y="2045454"/>
            <a:ext cx="11424399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CMD ["/bin/bash"]</a:t>
            </a:r>
            <a:endParaRPr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D97E0C-3DAE-41DD-9049-6B2C48DA190D}"/>
              </a:ext>
            </a:extLst>
          </p:cNvPr>
          <p:cNvSpPr txBox="1"/>
          <p:nvPr/>
        </p:nvSpPr>
        <p:spPr>
          <a:xfrm>
            <a:off x="318386" y="5478834"/>
            <a:ext cx="7496074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/>
              <a:t>$docker run  --</a:t>
            </a:r>
            <a:r>
              <a:rPr lang="en-US" altLang="ja-JP" sz="2200" dirty="0" err="1"/>
              <a:t>gpus</a:t>
            </a:r>
            <a:r>
              <a:rPr lang="en-US" altLang="ja-JP" sz="2200" dirty="0"/>
              <a:t> all cuda9.0cnn7chainer5.3.0 </a:t>
            </a:r>
            <a:r>
              <a:rPr lang="en-US" altLang="ja-JP" sz="2200" dirty="0" err="1"/>
              <a:t>nvidia-smi</a:t>
            </a:r>
            <a:endParaRPr kumimoji="1" lang="ja-JP" altLang="en-US" sz="2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657C1D-F4D1-4681-90E0-37BD08E1D622}"/>
              </a:ext>
            </a:extLst>
          </p:cNvPr>
          <p:cNvSpPr txBox="1"/>
          <p:nvPr/>
        </p:nvSpPr>
        <p:spPr>
          <a:xfrm>
            <a:off x="1490694" y="6022495"/>
            <a:ext cx="544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1"/>
                </a:solidFill>
              </a:rPr>
              <a:t>※ /bin/bash </a:t>
            </a:r>
            <a:r>
              <a:rPr kumimoji="1" lang="ja-JP" altLang="en-US" b="1" dirty="0">
                <a:solidFill>
                  <a:schemeClr val="accent1"/>
                </a:solidFill>
              </a:rPr>
              <a:t>の代わりに </a:t>
            </a:r>
            <a:r>
              <a:rPr kumimoji="1" lang="en-US" altLang="ja-JP" b="1" dirty="0" err="1">
                <a:solidFill>
                  <a:schemeClr val="accent1"/>
                </a:solidFill>
              </a:rPr>
              <a:t>nvidia-smi</a:t>
            </a:r>
            <a:r>
              <a:rPr kumimoji="1" lang="ja-JP" altLang="en-US" b="1" dirty="0">
                <a:solidFill>
                  <a:schemeClr val="accent1"/>
                </a:solidFill>
              </a:rPr>
              <a:t> が実行される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27699D-10BF-47BC-9FB2-7BF4F24E65B2}"/>
              </a:ext>
            </a:extLst>
          </p:cNvPr>
          <p:cNvSpPr/>
          <p:nvPr/>
        </p:nvSpPr>
        <p:spPr>
          <a:xfrm>
            <a:off x="233905" y="4894100"/>
            <a:ext cx="78827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ja-JP" altLang="en-US" sz="2200" dirty="0"/>
              <a:t>このコマンドは下記の様にコンテナ作成時に上書き可能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1242740-ED85-4DA2-80AD-0421D888476E}"/>
              </a:ext>
            </a:extLst>
          </p:cNvPr>
          <p:cNvSpPr/>
          <p:nvPr/>
        </p:nvSpPr>
        <p:spPr>
          <a:xfrm>
            <a:off x="8387331" y="6095912"/>
            <a:ext cx="3403961" cy="12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AFE4CF3-DA1F-44B2-81D0-DEC57305FDF9}"/>
              </a:ext>
            </a:extLst>
          </p:cNvPr>
          <p:cNvSpPr/>
          <p:nvPr/>
        </p:nvSpPr>
        <p:spPr>
          <a:xfrm>
            <a:off x="8305011" y="3584479"/>
            <a:ext cx="3568603" cy="27084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FROM </a:t>
            </a:r>
            <a:r>
              <a:rPr lang="en-US" altLang="ja-JP" sz="1000" dirty="0" err="1"/>
              <a:t>nvidia</a:t>
            </a:r>
            <a:r>
              <a:rPr lang="en-US" altLang="ja-JP" sz="1000" dirty="0"/>
              <a:t>/cuda:9.0-cudnn7-devel-ubuntu16.04</a:t>
            </a:r>
          </a:p>
          <a:p>
            <a:r>
              <a:rPr lang="en-US" altLang="ja-JP" sz="1000" dirty="0"/>
              <a:t>RUN apt-get update &amp;&amp; apt-get install -y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sudo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/</a:t>
            </a:r>
          </a:p>
          <a:p>
            <a:r>
              <a:rPr lang="en-US" altLang="ja-JP" sz="1000" dirty="0"/>
              <a:t>    vim</a:t>
            </a:r>
          </a:p>
          <a:p>
            <a:r>
              <a:rPr lang="en-US" altLang="ja-JP" sz="1000" dirty="0"/>
              <a:t>WORKDIR /opt</a:t>
            </a:r>
          </a:p>
          <a:p>
            <a:r>
              <a:rPr lang="en-US" altLang="ja-JP" sz="1000" dirty="0"/>
              <a:t>RUN </a:t>
            </a:r>
            <a:r>
              <a:rPr lang="en-US" altLang="ja-JP" sz="1000" dirty="0" err="1"/>
              <a:t>wget</a:t>
            </a:r>
            <a:r>
              <a:rPr lang="en-US" altLang="ja-JP" sz="1000" dirty="0"/>
              <a:t> https://repo.anaconda.com/archive/Anaconda3-2020.02-Linux-x86_64.sh &amp;&amp;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sh</a:t>
            </a:r>
            <a:r>
              <a:rPr lang="en-US" altLang="ja-JP" sz="1000" dirty="0"/>
              <a:t> Anaconda3-2020.02-Linux-x86_64.sh -b -p /opt/anaconda3 &amp;&amp; /</a:t>
            </a:r>
          </a:p>
          <a:p>
            <a:r>
              <a:rPr lang="en-US" altLang="ja-JP" sz="1000" dirty="0"/>
              <a:t>    rm -f Anaconda3-2020.02-Linux-x86_64.sh</a:t>
            </a:r>
          </a:p>
          <a:p>
            <a:r>
              <a:rPr lang="en-US" altLang="ja-JP" sz="1000" dirty="0"/>
              <a:t>ENV PATH /opt/anaconda3/bin:$PATH</a:t>
            </a:r>
          </a:p>
          <a:p>
            <a:r>
              <a:rPr lang="en-US" altLang="ja-JP" sz="1000" dirty="0"/>
              <a:t>RUN pip install --upgrade pip &amp;&amp; pip install /</a:t>
            </a:r>
          </a:p>
          <a:p>
            <a:r>
              <a:rPr lang="en-US" altLang="ja-JP" sz="1000" dirty="0"/>
              <a:t>cupy-cuda90==5.3.0 /</a:t>
            </a:r>
          </a:p>
          <a:p>
            <a:r>
              <a:rPr lang="en-US" altLang="ja-JP" sz="1000" dirty="0"/>
              <a:t>    </a:t>
            </a:r>
            <a:r>
              <a:rPr lang="en-US" altLang="ja-JP" sz="1000" dirty="0" err="1"/>
              <a:t>chainer</a:t>
            </a:r>
            <a:r>
              <a:rPr lang="en-US" altLang="ja-JP" sz="1000" dirty="0"/>
              <a:t>==5.3.0</a:t>
            </a:r>
          </a:p>
          <a:p>
            <a:r>
              <a:rPr lang="en-US" altLang="ja-JP" sz="1000" dirty="0"/>
              <a:t>WORKDIR /</a:t>
            </a:r>
          </a:p>
          <a:p>
            <a:r>
              <a:rPr lang="en-US" altLang="ja-JP" sz="1000" dirty="0"/>
              <a:t>CMD ["/bin/bash"]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525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2284D2-BEAD-463E-8B96-D01E3E0B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42" y="2892465"/>
            <a:ext cx="6675996" cy="231146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F48F922-3C7F-4426-AEA2-BE1EFD6D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build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3EB79-FF1A-42B6-BE3B-7CEABBF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 dirty="0"/>
              <a:t>➡ </a:t>
            </a:r>
            <a:r>
              <a:rPr lang="en-US" altLang="ja-JP" dirty="0"/>
              <a:t>Docker image</a:t>
            </a:r>
            <a:r>
              <a:rPr lang="ja-JP" altLang="en-US" dirty="0"/>
              <a:t>を生成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A4EDAC-3699-400B-BDB6-7E9289A9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7DDCB5-7D12-4735-A508-125AC948936B}"/>
              </a:ext>
            </a:extLst>
          </p:cNvPr>
          <p:cNvSpPr/>
          <p:nvPr/>
        </p:nvSpPr>
        <p:spPr>
          <a:xfrm>
            <a:off x="389947" y="2117404"/>
            <a:ext cx="11412106" cy="43088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$docker build -t &lt;Docker image</a:t>
            </a:r>
            <a:r>
              <a:rPr lang="ja-JP" altLang="en-US" sz="2200" dirty="0">
                <a:solidFill>
                  <a:srgbClr val="202124"/>
                </a:solidFill>
                <a:latin typeface="Roboto"/>
              </a:rPr>
              <a:t>の名称（任意）</a:t>
            </a:r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&gt; &lt;Docker file</a:t>
            </a:r>
            <a:r>
              <a:rPr lang="ja-JP" altLang="en-US" sz="2200" dirty="0">
                <a:solidFill>
                  <a:srgbClr val="202124"/>
                </a:solidFill>
                <a:latin typeface="Roboto"/>
              </a:rPr>
              <a:t>のある場所（相対パス）</a:t>
            </a:r>
            <a:r>
              <a:rPr lang="en-US" altLang="ja-JP" sz="2200" dirty="0">
                <a:solidFill>
                  <a:srgbClr val="202124"/>
                </a:solidFill>
                <a:latin typeface="Roboto"/>
              </a:rPr>
              <a:t>&gt;</a:t>
            </a:r>
            <a:endParaRPr lang="ja-JP" altLang="en-US" sz="2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410C32-DEE7-421E-AF48-F5AD2BD0960F}"/>
              </a:ext>
            </a:extLst>
          </p:cNvPr>
          <p:cNvSpPr/>
          <p:nvPr/>
        </p:nvSpPr>
        <p:spPr>
          <a:xfrm>
            <a:off x="389947" y="5969943"/>
            <a:ext cx="11412106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$docker build -t  cuda9.0cudnn7chainer5.3.0 .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F43E03-C2F8-4528-B319-D95AF0901F14}"/>
              </a:ext>
            </a:extLst>
          </p:cNvPr>
          <p:cNvSpPr txBox="1"/>
          <p:nvPr/>
        </p:nvSpPr>
        <p:spPr>
          <a:xfrm>
            <a:off x="233070" y="5548105"/>
            <a:ext cx="1193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例）</a:t>
            </a:r>
            <a:r>
              <a:rPr kumimoji="1" lang="en-US" altLang="ja-JP" dirty="0" err="1"/>
              <a:t>Dockerfile</a:t>
            </a:r>
            <a:r>
              <a:rPr kumimoji="1" lang="ja-JP" altLang="en-US" dirty="0"/>
              <a:t>がある場所が現在地（</a:t>
            </a:r>
            <a:r>
              <a:rPr lang="en-US" altLang="ja-JP" dirty="0"/>
              <a:t>.</a:t>
            </a:r>
            <a:r>
              <a:rPr lang="ja-JP" altLang="en-US" dirty="0"/>
              <a:t>）</a:t>
            </a:r>
            <a:r>
              <a:rPr kumimoji="1" lang="ja-JP" altLang="en-US" dirty="0"/>
              <a:t>，生成する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の名前を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cuda9.0cudnn7chainer5.3.0</a:t>
            </a:r>
            <a:r>
              <a:rPr kumimoji="1" lang="ja-JP" altLang="en-US" dirty="0"/>
              <a:t>とする場合</a:t>
            </a:r>
          </a:p>
        </p:txBody>
      </p:sp>
      <p:sp>
        <p:nvSpPr>
          <p:cNvPr id="14" name="フレーム 13">
            <a:extLst>
              <a:ext uri="{FF2B5EF4-FFF2-40B4-BE49-F238E27FC236}">
                <a16:creationId xmlns:a16="http://schemas.microsoft.com/office/drawing/2014/main" id="{FDC031F7-77E4-4B4F-AA9D-5838A69F9343}"/>
              </a:ext>
            </a:extLst>
          </p:cNvPr>
          <p:cNvSpPr/>
          <p:nvPr/>
        </p:nvSpPr>
        <p:spPr>
          <a:xfrm>
            <a:off x="2708742" y="2998494"/>
            <a:ext cx="4382938" cy="2198163"/>
          </a:xfrm>
          <a:prstGeom prst="frame">
            <a:avLst>
              <a:gd name="adj1" fmla="val 5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1E4E7-CC00-4FB4-97A8-60B52045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build 1</a:t>
            </a:r>
            <a:r>
              <a:rPr lang="ja-JP" altLang="en-US" dirty="0"/>
              <a:t>回目</a:t>
            </a:r>
            <a:endParaRPr kumimoji="1" lang="ja-JP" altLang="en-US" dirty="0"/>
          </a:p>
        </p:txBody>
      </p:sp>
      <p:pic>
        <p:nvPicPr>
          <p:cNvPr id="6" name="docker_build">
            <a:hlinkClick r:id="" action="ppaction://media"/>
            <a:extLst>
              <a:ext uri="{FF2B5EF4-FFF2-40B4-BE49-F238E27FC236}">
                <a16:creationId xmlns:a16="http://schemas.microsoft.com/office/drawing/2014/main" id="{B0FF77CC-FDA8-4648-AF31-1A07E49A78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4088" b="44407"/>
          <a:stretch/>
        </p:blipFill>
        <p:spPr>
          <a:xfrm>
            <a:off x="1201803" y="1235343"/>
            <a:ext cx="9788394" cy="535488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4CC2B5-F15B-4757-A6BE-7D91FC459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55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0A5E7AC-508A-422C-9CE0-E3F2113A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1.docker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D0E1B0-F1F5-4BC5-9F62-7137CE82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473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1887A-202A-4990-AF30-018196D1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build 2</a:t>
            </a:r>
            <a:r>
              <a:rPr kumimoji="1" lang="ja-JP" altLang="en-US" dirty="0"/>
              <a:t>回目（キャッシュ使用）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B9083D-A502-4247-94E6-86F5632F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8" name="docker_build_after">
            <a:hlinkClick r:id="" action="ppaction://media"/>
            <a:extLst>
              <a:ext uri="{FF2B5EF4-FFF2-40B4-BE49-F238E27FC236}">
                <a16:creationId xmlns:a16="http://schemas.microsoft.com/office/drawing/2014/main" id="{F6D6C229-4994-4B61-AF6B-56C8C8AFF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922" b="42643"/>
          <a:stretch/>
        </p:blipFill>
        <p:spPr>
          <a:xfrm>
            <a:off x="1290266" y="1218646"/>
            <a:ext cx="9611469" cy="54089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7DAE97-EA49-4963-945A-2E5EB6C11260}"/>
              </a:ext>
            </a:extLst>
          </p:cNvPr>
          <p:cNvSpPr txBox="1"/>
          <p:nvPr/>
        </p:nvSpPr>
        <p:spPr>
          <a:xfrm>
            <a:off x="7268065" y="3569186"/>
            <a:ext cx="352562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accent2"/>
                </a:solidFill>
              </a:rPr>
              <a:t>キャッシュを</a:t>
            </a:r>
            <a:r>
              <a:rPr lang="ja-JP" altLang="en-US" sz="2000" b="1" dirty="0">
                <a:solidFill>
                  <a:schemeClr val="accent2"/>
                </a:solidFill>
              </a:rPr>
              <a:t>使用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するので</a:t>
            </a:r>
            <a:endParaRPr kumimoji="1" lang="en-US" altLang="ja-JP" sz="2000" b="1" dirty="0">
              <a:solidFill>
                <a:schemeClr val="accent2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accent2"/>
                </a:solidFill>
              </a:rPr>
              <a:t>一瞬で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完了</a:t>
            </a:r>
          </a:p>
        </p:txBody>
      </p:sp>
    </p:spTree>
    <p:extLst>
      <p:ext uri="{BB962C8B-B14F-4D97-AF65-F5344CB8AC3E}">
        <p14:creationId xmlns:p14="http://schemas.microsoft.com/office/powerpoint/2010/main" val="662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201848-DBF2-4052-861C-3338951BE6A4}"/>
              </a:ext>
            </a:extLst>
          </p:cNvPr>
          <p:cNvSpPr/>
          <p:nvPr/>
        </p:nvSpPr>
        <p:spPr>
          <a:xfrm>
            <a:off x="5382830" y="2108435"/>
            <a:ext cx="6096000" cy="4370427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r>
              <a:rPr lang="en-US" altLang="ja-JP" sz="1600" dirty="0"/>
              <a:t>FROM </a:t>
            </a:r>
            <a:r>
              <a:rPr lang="en-US" altLang="ja-JP" sz="1600" dirty="0" err="1"/>
              <a:t>nvidia</a:t>
            </a:r>
            <a:r>
              <a:rPr lang="en-US" altLang="ja-JP" sz="1600" dirty="0"/>
              <a:t>/cuda:9.0-cudnn7-devel-ubuntu16.04</a:t>
            </a:r>
          </a:p>
          <a:p>
            <a:r>
              <a:rPr lang="en-US" altLang="ja-JP" sz="1600" dirty="0"/>
              <a:t>RUN apt-get update &amp;&amp; apt-get install -y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sudo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vim</a:t>
            </a:r>
          </a:p>
          <a:p>
            <a:r>
              <a:rPr lang="en-US" altLang="ja-JP" sz="1600" dirty="0"/>
              <a:t>WORKDIR /opt</a:t>
            </a:r>
          </a:p>
          <a:p>
            <a:r>
              <a:rPr lang="en-US" altLang="ja-JP" sz="1600" dirty="0"/>
              <a:t>RUN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https://repo.anaconda.com/archive/Anaconda3-2020.02-Linux-x86_64.sh &amp;&amp;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sh</a:t>
            </a:r>
            <a:r>
              <a:rPr lang="en-US" altLang="ja-JP" sz="1600" dirty="0"/>
              <a:t> Anaconda3-2020.02-Linux-x86_64.sh -b -p /opt/anaconda3 &amp;&amp; /</a:t>
            </a:r>
          </a:p>
          <a:p>
            <a:r>
              <a:rPr lang="en-US" altLang="ja-JP" sz="1600" dirty="0"/>
              <a:t>    rm -f Anaconda3-2020.02-Linux-x86_64.sh</a:t>
            </a:r>
          </a:p>
          <a:p>
            <a:r>
              <a:rPr lang="en-US" altLang="ja-JP" sz="1600" dirty="0"/>
              <a:t>ENV PATH /opt/anaconda3/bin:$PATH</a:t>
            </a:r>
          </a:p>
          <a:p>
            <a:r>
              <a:rPr lang="en-US" altLang="ja-JP" sz="1600" dirty="0"/>
              <a:t>RUN pip install --upgrade pip &amp;&amp; pip install /</a:t>
            </a:r>
          </a:p>
          <a:p>
            <a:r>
              <a:rPr lang="en-US" altLang="ja-JP" sz="1600" dirty="0"/>
              <a:t>cupy-cuda90==5.3.0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chainer</a:t>
            </a:r>
            <a:r>
              <a:rPr lang="en-US" altLang="ja-JP" sz="1600" dirty="0"/>
              <a:t>==5.3.0</a:t>
            </a:r>
          </a:p>
          <a:p>
            <a:r>
              <a:rPr lang="en-US" altLang="ja-JP" sz="1600" dirty="0"/>
              <a:t>WORKDIR /</a:t>
            </a:r>
          </a:p>
          <a:p>
            <a:r>
              <a:rPr lang="en-US" altLang="ja-JP" sz="1600" dirty="0"/>
              <a:t>CMD ["/bin/bash"]</a:t>
            </a:r>
            <a:endParaRPr lang="ja-JP" altLang="en-US" sz="16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6B0C3E7-5B44-43D9-A16D-50E516F8371B}"/>
              </a:ext>
            </a:extLst>
          </p:cNvPr>
          <p:cNvSpPr/>
          <p:nvPr/>
        </p:nvSpPr>
        <p:spPr>
          <a:xfrm>
            <a:off x="5440318" y="2140176"/>
            <a:ext cx="5938881" cy="41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517494-4CA3-4016-B3C2-FF96FF9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image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B4F63-F78F-4A27-824A-904AF942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image</a:t>
            </a:r>
            <a:r>
              <a:rPr kumimoji="1" lang="ja-JP" altLang="en-US" dirty="0"/>
              <a:t>は</a:t>
            </a:r>
            <a:r>
              <a:rPr kumimoji="1" lang="en-US" altLang="ja-JP" dirty="0"/>
              <a:t>Docker layer</a:t>
            </a:r>
            <a:r>
              <a:rPr lang="ja-JP" altLang="en-US" dirty="0"/>
              <a:t>を重ねたもの</a:t>
            </a:r>
            <a:r>
              <a:rPr lang="en-US" altLang="ja-JP" dirty="0"/>
              <a:t>(1layer=1instruction)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C30E24-0838-46AD-BEB3-CFED331C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8A899B-66F8-4636-8A51-4EA86D8DBABE}"/>
              </a:ext>
            </a:extLst>
          </p:cNvPr>
          <p:cNvSpPr/>
          <p:nvPr/>
        </p:nvSpPr>
        <p:spPr>
          <a:xfrm>
            <a:off x="812800" y="2205221"/>
            <a:ext cx="3921760" cy="4097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A33354-6057-47F2-AB4F-F56A82EF83B3}"/>
              </a:ext>
            </a:extLst>
          </p:cNvPr>
          <p:cNvSpPr/>
          <p:nvPr/>
        </p:nvSpPr>
        <p:spPr>
          <a:xfrm>
            <a:off x="1486403" y="2305321"/>
            <a:ext cx="2686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Docker image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C69703-C2B8-4C17-AAF8-FB27084C1CEC}"/>
              </a:ext>
            </a:extLst>
          </p:cNvPr>
          <p:cNvSpPr txBox="1"/>
          <p:nvPr/>
        </p:nvSpPr>
        <p:spPr>
          <a:xfrm>
            <a:off x="1486403" y="5551883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Docker-layer1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E7FAB3-34C2-4F53-BDFF-127EDEA10E19}"/>
              </a:ext>
            </a:extLst>
          </p:cNvPr>
          <p:cNvSpPr txBox="1"/>
          <p:nvPr/>
        </p:nvSpPr>
        <p:spPr>
          <a:xfrm>
            <a:off x="1486403" y="490030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Docker-layer2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BCB70A-96AD-4C8B-B4C0-06BE24037D67}"/>
              </a:ext>
            </a:extLst>
          </p:cNvPr>
          <p:cNvSpPr txBox="1"/>
          <p:nvPr/>
        </p:nvSpPr>
        <p:spPr>
          <a:xfrm>
            <a:off x="1486403" y="4215660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Docker-layer3</a:t>
            </a:r>
            <a:endParaRPr kumimoji="1" lang="ja-JP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A51D17-5DAE-4656-B575-D49F1973E5E5}"/>
              </a:ext>
            </a:extLst>
          </p:cNvPr>
          <p:cNvSpPr txBox="1"/>
          <p:nvPr/>
        </p:nvSpPr>
        <p:spPr>
          <a:xfrm>
            <a:off x="1486403" y="357497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265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3164FD2-55DF-4B8D-879E-71DDCFE3A05B}"/>
              </a:ext>
            </a:extLst>
          </p:cNvPr>
          <p:cNvSpPr/>
          <p:nvPr/>
        </p:nvSpPr>
        <p:spPr>
          <a:xfrm>
            <a:off x="5466076" y="5089107"/>
            <a:ext cx="5913124" cy="745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FF20DC-9265-49CA-B864-4345ED66005B}"/>
              </a:ext>
            </a:extLst>
          </p:cNvPr>
          <p:cNvSpPr/>
          <p:nvPr/>
        </p:nvSpPr>
        <p:spPr>
          <a:xfrm>
            <a:off x="5466076" y="3595214"/>
            <a:ext cx="5913124" cy="1276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A31EAC-2FC4-4A89-9FB8-AD8949795EA7}"/>
              </a:ext>
            </a:extLst>
          </p:cNvPr>
          <p:cNvSpPr/>
          <p:nvPr/>
        </p:nvSpPr>
        <p:spPr>
          <a:xfrm>
            <a:off x="5466077" y="2439443"/>
            <a:ext cx="5913123" cy="938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EB2DD3D-2164-49CB-ADEA-8B5AF3800950}"/>
              </a:ext>
            </a:extLst>
          </p:cNvPr>
          <p:cNvSpPr/>
          <p:nvPr/>
        </p:nvSpPr>
        <p:spPr>
          <a:xfrm>
            <a:off x="5466078" y="2179008"/>
            <a:ext cx="5913122" cy="2022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517494-4CA3-4016-B3C2-FF96FF9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image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B4F63-F78F-4A27-824A-904AF942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image</a:t>
            </a:r>
            <a:r>
              <a:rPr kumimoji="1" lang="ja-JP" altLang="en-US" dirty="0"/>
              <a:t>は</a:t>
            </a:r>
            <a:r>
              <a:rPr kumimoji="1" lang="en-US" altLang="ja-JP" dirty="0"/>
              <a:t>Docker layer</a:t>
            </a:r>
            <a:r>
              <a:rPr lang="ja-JP" altLang="en-US" dirty="0"/>
              <a:t>を重ねたもの</a:t>
            </a:r>
            <a:r>
              <a:rPr lang="en-US" altLang="ja-JP" dirty="0"/>
              <a:t>(1layer=1instruction)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C30E24-0838-46AD-BEB3-CFED331C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8A899B-66F8-4636-8A51-4EA86D8DBABE}"/>
              </a:ext>
            </a:extLst>
          </p:cNvPr>
          <p:cNvSpPr/>
          <p:nvPr/>
        </p:nvSpPr>
        <p:spPr>
          <a:xfrm>
            <a:off x="812800" y="2205221"/>
            <a:ext cx="3921760" cy="4097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0A33354-6057-47F2-AB4F-F56A82EF83B3}"/>
              </a:ext>
            </a:extLst>
          </p:cNvPr>
          <p:cNvSpPr/>
          <p:nvPr/>
        </p:nvSpPr>
        <p:spPr>
          <a:xfrm>
            <a:off x="1486403" y="2305321"/>
            <a:ext cx="2686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Docker image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C69703-C2B8-4C17-AAF8-FB27084C1CEC}"/>
              </a:ext>
            </a:extLst>
          </p:cNvPr>
          <p:cNvSpPr txBox="1"/>
          <p:nvPr/>
        </p:nvSpPr>
        <p:spPr>
          <a:xfrm>
            <a:off x="1486403" y="5551883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Docker-layer1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E7FAB3-34C2-4F53-BDFF-127EDEA10E19}"/>
              </a:ext>
            </a:extLst>
          </p:cNvPr>
          <p:cNvSpPr txBox="1"/>
          <p:nvPr/>
        </p:nvSpPr>
        <p:spPr>
          <a:xfrm>
            <a:off x="1486403" y="490030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Docker-layer2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ABCB70A-96AD-4C8B-B4C0-06BE24037D67}"/>
              </a:ext>
            </a:extLst>
          </p:cNvPr>
          <p:cNvSpPr txBox="1"/>
          <p:nvPr/>
        </p:nvSpPr>
        <p:spPr>
          <a:xfrm>
            <a:off x="1486403" y="4215660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Docker-layer3</a:t>
            </a:r>
            <a:endParaRPr kumimoji="1" lang="ja-JP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A51D17-5DAE-4656-B575-D49F1973E5E5}"/>
              </a:ext>
            </a:extLst>
          </p:cNvPr>
          <p:cNvSpPr txBox="1"/>
          <p:nvPr/>
        </p:nvSpPr>
        <p:spPr>
          <a:xfrm>
            <a:off x="1486403" y="3574972"/>
            <a:ext cx="24658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Docker-layer4</a:t>
            </a:r>
            <a:endParaRPr kumimoji="1" lang="ja-JP" altLang="en-US" sz="28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201848-DBF2-4052-861C-3338951BE6A4}"/>
              </a:ext>
            </a:extLst>
          </p:cNvPr>
          <p:cNvSpPr/>
          <p:nvPr/>
        </p:nvSpPr>
        <p:spPr>
          <a:xfrm>
            <a:off x="5382830" y="2108435"/>
            <a:ext cx="6096000" cy="4370427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r>
              <a:rPr lang="en-US" altLang="ja-JP" sz="1600" dirty="0"/>
              <a:t>FROM </a:t>
            </a:r>
            <a:r>
              <a:rPr lang="en-US" altLang="ja-JP" sz="1600" dirty="0" err="1"/>
              <a:t>nvidia</a:t>
            </a:r>
            <a:r>
              <a:rPr lang="en-US" altLang="ja-JP" sz="1600" dirty="0"/>
              <a:t>/cuda:9.0-cudnn7-devel-ubuntu16.04</a:t>
            </a:r>
          </a:p>
          <a:p>
            <a:r>
              <a:rPr lang="en-US" altLang="ja-JP" sz="1600" dirty="0"/>
              <a:t>RUN apt-get update &amp;&amp; apt-get install -y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sudo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/</a:t>
            </a:r>
          </a:p>
          <a:p>
            <a:r>
              <a:rPr lang="en-US" altLang="ja-JP" sz="1600" dirty="0"/>
              <a:t>    vim</a:t>
            </a:r>
          </a:p>
          <a:p>
            <a:r>
              <a:rPr lang="en-US" altLang="ja-JP" sz="1600" dirty="0"/>
              <a:t>WORKDIR /opt</a:t>
            </a:r>
          </a:p>
          <a:p>
            <a:r>
              <a:rPr lang="en-US" altLang="ja-JP" sz="1600" dirty="0"/>
              <a:t>RUN </a:t>
            </a:r>
            <a:r>
              <a:rPr lang="en-US" altLang="ja-JP" sz="1600" dirty="0" err="1"/>
              <a:t>wget</a:t>
            </a:r>
            <a:r>
              <a:rPr lang="en-US" altLang="ja-JP" sz="1600" dirty="0"/>
              <a:t> https://repo.anaconda.com/archive/Anaconda3-2020.02-Linux-x86_64.sh &amp;&amp;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sh</a:t>
            </a:r>
            <a:r>
              <a:rPr lang="en-US" altLang="ja-JP" sz="1600" dirty="0"/>
              <a:t> Anaconda3-2020.02-Linux-x86_64.sh -b -p /opt/anaconda3 &amp;&amp; /</a:t>
            </a:r>
          </a:p>
          <a:p>
            <a:r>
              <a:rPr lang="en-US" altLang="ja-JP" sz="1600" dirty="0"/>
              <a:t>    rm -f Anaconda3-2020.02-Linux-x86_64.sh</a:t>
            </a:r>
          </a:p>
          <a:p>
            <a:r>
              <a:rPr lang="en-US" altLang="ja-JP" sz="1600" dirty="0"/>
              <a:t>ENV PATH /opt/anaconda3/bin:$PATH</a:t>
            </a:r>
          </a:p>
          <a:p>
            <a:r>
              <a:rPr lang="en-US" altLang="ja-JP" sz="1600" dirty="0"/>
              <a:t>RUN pip install --upgrade pip &amp;&amp; pip install /</a:t>
            </a:r>
          </a:p>
          <a:p>
            <a:r>
              <a:rPr lang="en-US" altLang="ja-JP" sz="1600" dirty="0"/>
              <a:t>cupy-cuda90==5.3.0 /</a:t>
            </a:r>
          </a:p>
          <a:p>
            <a:r>
              <a:rPr lang="en-US" altLang="ja-JP" sz="1600" dirty="0"/>
              <a:t>    </a:t>
            </a:r>
            <a:r>
              <a:rPr lang="en-US" altLang="ja-JP" sz="1600" dirty="0" err="1"/>
              <a:t>chainer</a:t>
            </a:r>
            <a:r>
              <a:rPr lang="en-US" altLang="ja-JP" sz="1600" dirty="0"/>
              <a:t>==5.3.0</a:t>
            </a:r>
          </a:p>
          <a:p>
            <a:r>
              <a:rPr lang="en-US" altLang="ja-JP" sz="1600" dirty="0"/>
              <a:t>WORKDIR /</a:t>
            </a:r>
          </a:p>
          <a:p>
            <a:r>
              <a:rPr lang="en-US" altLang="ja-JP" sz="1600" dirty="0"/>
              <a:t>CMD ["/bin/bash"]</a:t>
            </a:r>
            <a:endParaRPr lang="ja-JP" altLang="en-US" sz="16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6F3E555-ED0F-4186-900E-FD6911EAE19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52240" y="2280141"/>
            <a:ext cx="1513838" cy="3737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CC41F99B-01B2-4136-B6C4-71752489C3E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952239" y="4044127"/>
            <a:ext cx="1513836" cy="433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32D7EF90-DBA1-47CF-BAF3-BE58DCEBA94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952239" y="2782279"/>
            <a:ext cx="1513836" cy="23796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6F482E70-3674-4D12-A0D9-58AF6824D39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3952239" y="3836582"/>
            <a:ext cx="1513836" cy="1442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6B0C3E7-5B44-43D9-A16D-50E516F8371B}"/>
              </a:ext>
            </a:extLst>
          </p:cNvPr>
          <p:cNvSpPr/>
          <p:nvPr/>
        </p:nvSpPr>
        <p:spPr>
          <a:xfrm>
            <a:off x="5440318" y="2140176"/>
            <a:ext cx="5938881" cy="4162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92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69116BBA-2212-468F-8CDB-8CC91AFD97CD}"/>
              </a:ext>
            </a:extLst>
          </p:cNvPr>
          <p:cNvSpPr/>
          <p:nvPr/>
        </p:nvSpPr>
        <p:spPr>
          <a:xfrm>
            <a:off x="581192" y="4069980"/>
            <a:ext cx="11029615" cy="25969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z</a:t>
            </a:r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39A010B-DFAF-493F-A218-B6FC8F41F99F}"/>
              </a:ext>
            </a:extLst>
          </p:cNvPr>
          <p:cNvSpPr/>
          <p:nvPr/>
        </p:nvSpPr>
        <p:spPr>
          <a:xfrm>
            <a:off x="5071188" y="4565665"/>
            <a:ext cx="6096000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dirty="0"/>
              <a:t>FROM ubuntu:16.04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RUN apt-get install –y /</a:t>
            </a:r>
          </a:p>
          <a:p>
            <a:r>
              <a:rPr lang="en-US" altLang="ja-JP" dirty="0"/>
              <a:t>    python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CD3EB9A-B680-422C-B382-BDD1CC4E44A5}"/>
              </a:ext>
            </a:extLst>
          </p:cNvPr>
          <p:cNvSpPr/>
          <p:nvPr/>
        </p:nvSpPr>
        <p:spPr>
          <a:xfrm>
            <a:off x="5146602" y="4602505"/>
            <a:ext cx="4515277" cy="13563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0540C90-5FAB-47E5-9718-A6BFAB8D0B5E}"/>
              </a:ext>
            </a:extLst>
          </p:cNvPr>
          <p:cNvSpPr/>
          <p:nvPr/>
        </p:nvSpPr>
        <p:spPr>
          <a:xfrm>
            <a:off x="571765" y="1908218"/>
            <a:ext cx="11029615" cy="2108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C7661C9-D76C-4807-8858-22BC357ED3B9}"/>
              </a:ext>
            </a:extLst>
          </p:cNvPr>
          <p:cNvSpPr/>
          <p:nvPr/>
        </p:nvSpPr>
        <p:spPr>
          <a:xfrm>
            <a:off x="1796764" y="2024164"/>
            <a:ext cx="2465836" cy="1886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5B30BE6-D6DE-4E55-A8E3-363050BF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layer</a:t>
            </a:r>
            <a:r>
              <a:rPr lang="ja-JP" altLang="en-US" dirty="0"/>
              <a:t>を増やすメリット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88A1C1-612E-476A-BA64-A31867FF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layer</a:t>
            </a:r>
            <a:r>
              <a:rPr lang="ja-JP" altLang="en-US" dirty="0"/>
              <a:t>毎に</a:t>
            </a:r>
            <a:r>
              <a:rPr lang="en-US" altLang="ja-JP" dirty="0"/>
              <a:t>build</a:t>
            </a:r>
            <a:r>
              <a:rPr lang="ja-JP" altLang="en-US" dirty="0"/>
              <a:t>されるため，</a:t>
            </a:r>
            <a:r>
              <a:rPr lang="en-US" altLang="ja-JP" dirty="0"/>
              <a:t>build</a:t>
            </a:r>
            <a:r>
              <a:rPr lang="ja-JP" altLang="en-US" dirty="0"/>
              <a:t>時間が短縮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EB8F6D5-54B8-46BE-9889-35F831F5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A4FD75-3328-48D5-B10E-3150D7928BE3}"/>
              </a:ext>
            </a:extLst>
          </p:cNvPr>
          <p:cNvSpPr/>
          <p:nvPr/>
        </p:nvSpPr>
        <p:spPr>
          <a:xfrm>
            <a:off x="5146602" y="2448317"/>
            <a:ext cx="6096000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dirty="0"/>
              <a:t>FROM ubuntu:16.04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47E5BF-69F5-4746-84DE-9222E5CB0104}"/>
              </a:ext>
            </a:extLst>
          </p:cNvPr>
          <p:cNvSpPr txBox="1"/>
          <p:nvPr/>
        </p:nvSpPr>
        <p:spPr>
          <a:xfrm>
            <a:off x="1869220" y="5080641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33E525-7D57-481C-992A-CC8C1B429357}"/>
              </a:ext>
            </a:extLst>
          </p:cNvPr>
          <p:cNvSpPr txBox="1"/>
          <p:nvPr/>
        </p:nvSpPr>
        <p:spPr>
          <a:xfrm>
            <a:off x="4983200" y="1946612"/>
            <a:ext cx="138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1</a:t>
            </a:r>
            <a:r>
              <a:rPr kumimoji="1" lang="ja-JP" altLang="en-US" sz="2800" dirty="0"/>
              <a:t>回目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C5CA3A-AB13-4F76-AC37-9490B9ECFA01}"/>
              </a:ext>
            </a:extLst>
          </p:cNvPr>
          <p:cNvSpPr txBox="1"/>
          <p:nvPr/>
        </p:nvSpPr>
        <p:spPr>
          <a:xfrm>
            <a:off x="5071188" y="4132352"/>
            <a:ext cx="138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2</a:t>
            </a:r>
            <a:r>
              <a:rPr kumimoji="1" lang="ja-JP" altLang="en-US" sz="2800" dirty="0"/>
              <a:t>回目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3731B4C-BEF6-45F1-B286-55FF702F3568}"/>
              </a:ext>
            </a:extLst>
          </p:cNvPr>
          <p:cNvSpPr txBox="1"/>
          <p:nvPr/>
        </p:nvSpPr>
        <p:spPr>
          <a:xfrm>
            <a:off x="1869220" y="5582346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5D7E036-EAFA-4B0A-BC6F-57F55786ECF5}"/>
              </a:ext>
            </a:extLst>
          </p:cNvPr>
          <p:cNvSpPr/>
          <p:nvPr/>
        </p:nvSpPr>
        <p:spPr>
          <a:xfrm>
            <a:off x="1698936" y="4357867"/>
            <a:ext cx="2465836" cy="1886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7174D61-EE5A-426C-BBC2-73578EE93559}"/>
              </a:ext>
            </a:extLst>
          </p:cNvPr>
          <p:cNvSpPr txBox="1"/>
          <p:nvPr/>
        </p:nvSpPr>
        <p:spPr>
          <a:xfrm>
            <a:off x="2021620" y="5233041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5576207-29B4-409A-987D-04DF3D7BB8DC}"/>
              </a:ext>
            </a:extLst>
          </p:cNvPr>
          <p:cNvSpPr txBox="1"/>
          <p:nvPr/>
        </p:nvSpPr>
        <p:spPr>
          <a:xfrm>
            <a:off x="2021620" y="5734746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A552DC9-3A6E-48DB-82FF-CA470064F4F3}"/>
              </a:ext>
            </a:extLst>
          </p:cNvPr>
          <p:cNvSpPr txBox="1"/>
          <p:nvPr/>
        </p:nvSpPr>
        <p:spPr>
          <a:xfrm>
            <a:off x="2100110" y="2897665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Docker-layer2</a:t>
            </a:r>
            <a:endParaRPr kumimoji="1" lang="ja-JP" altLang="en-US" sz="2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4652F5F-62AF-4B01-B35C-043FC9B0F339}"/>
              </a:ext>
            </a:extLst>
          </p:cNvPr>
          <p:cNvSpPr txBox="1"/>
          <p:nvPr/>
        </p:nvSpPr>
        <p:spPr>
          <a:xfrm>
            <a:off x="2100110" y="3399370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Docker-layer1</a:t>
            </a:r>
            <a:endParaRPr kumimoji="1" lang="ja-JP" altLang="en-US" sz="20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068B0BB-805B-43B7-B7EB-06B1C3451DC7}"/>
              </a:ext>
            </a:extLst>
          </p:cNvPr>
          <p:cNvSpPr txBox="1"/>
          <p:nvPr/>
        </p:nvSpPr>
        <p:spPr>
          <a:xfrm>
            <a:off x="2021620" y="4640148"/>
            <a:ext cx="17555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Docker-layer3</a:t>
            </a:r>
            <a:endParaRPr kumimoji="1" lang="ja-JP" altLang="en-US" sz="2000" dirty="0"/>
          </a:p>
        </p:txBody>
      </p:sp>
      <p:sp>
        <p:nvSpPr>
          <p:cNvPr id="40" name="フレーム 39">
            <a:extLst>
              <a:ext uri="{FF2B5EF4-FFF2-40B4-BE49-F238E27FC236}">
                <a16:creationId xmlns:a16="http://schemas.microsoft.com/office/drawing/2014/main" id="{4BB107FC-5C2D-437E-A348-3C5F2D9CC485}"/>
              </a:ext>
            </a:extLst>
          </p:cNvPr>
          <p:cNvSpPr/>
          <p:nvPr/>
        </p:nvSpPr>
        <p:spPr>
          <a:xfrm>
            <a:off x="1869220" y="5106385"/>
            <a:ext cx="2084481" cy="1097140"/>
          </a:xfrm>
          <a:prstGeom prst="frame">
            <a:avLst>
              <a:gd name="adj1" fmla="val 577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33A681E-3583-4D1B-90E0-F02B7A87AB22}"/>
              </a:ext>
            </a:extLst>
          </p:cNvPr>
          <p:cNvSpPr txBox="1"/>
          <p:nvPr/>
        </p:nvSpPr>
        <p:spPr>
          <a:xfrm>
            <a:off x="680988" y="6297597"/>
            <a:ext cx="46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2"/>
                </a:solidFill>
              </a:rPr>
              <a:t>layer1, 2</a:t>
            </a:r>
            <a:r>
              <a:rPr kumimoji="1" lang="ja-JP" altLang="en-US" b="1" dirty="0">
                <a:solidFill>
                  <a:schemeClr val="accent2"/>
                </a:solidFill>
              </a:rPr>
              <a:t>は</a:t>
            </a:r>
            <a:r>
              <a:rPr kumimoji="1" lang="en-US" altLang="ja-JP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b="1" dirty="0">
                <a:solidFill>
                  <a:schemeClr val="accent2"/>
                </a:solidFill>
              </a:rPr>
              <a:t>済のため</a:t>
            </a:r>
            <a:r>
              <a:rPr kumimoji="1" lang="en-US" altLang="ja-JP" b="1" dirty="0">
                <a:solidFill>
                  <a:schemeClr val="accent2"/>
                </a:solidFill>
              </a:rPr>
              <a:t>layer3</a:t>
            </a:r>
            <a:r>
              <a:rPr kumimoji="1" lang="ja-JP" altLang="en-US" b="1" dirty="0">
                <a:solidFill>
                  <a:schemeClr val="accent2"/>
                </a:solidFill>
              </a:rPr>
              <a:t>のみ</a:t>
            </a:r>
            <a:r>
              <a:rPr kumimoji="1" lang="en-US" altLang="ja-JP" b="1" dirty="0">
                <a:solidFill>
                  <a:schemeClr val="accent2"/>
                </a:solidFill>
              </a:rPr>
              <a:t>build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A6B6B89-2D85-493F-8499-49C63CC9F189}"/>
              </a:ext>
            </a:extLst>
          </p:cNvPr>
          <p:cNvSpPr txBox="1"/>
          <p:nvPr/>
        </p:nvSpPr>
        <p:spPr>
          <a:xfrm>
            <a:off x="9658303" y="5040258"/>
            <a:ext cx="108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済</a:t>
            </a:r>
          </a:p>
        </p:txBody>
      </p:sp>
    </p:spTree>
    <p:extLst>
      <p:ext uri="{BB962C8B-B14F-4D97-AF65-F5344CB8AC3E}">
        <p14:creationId xmlns:p14="http://schemas.microsoft.com/office/powerpoint/2010/main" val="1292467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9141AD-B158-4DEA-B4BD-A34F15AE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layer</a:t>
            </a:r>
            <a:r>
              <a:rPr lang="ja-JP" altLang="en-US" dirty="0"/>
              <a:t>を増やすデメリット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45A71F-6355-48D4-A183-E63517DE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r>
              <a:rPr kumimoji="1" lang="ja-JP" altLang="en-US" dirty="0"/>
              <a:t>が増えると</a:t>
            </a:r>
            <a:r>
              <a:rPr kumimoji="1" lang="en-US" altLang="ja-JP" dirty="0"/>
              <a:t>docker image</a:t>
            </a:r>
            <a:r>
              <a:rPr lang="ja-JP" altLang="en-US" dirty="0"/>
              <a:t>の容量も</a:t>
            </a:r>
            <a:r>
              <a:rPr kumimoji="1" lang="ja-JP" altLang="en-US" dirty="0"/>
              <a:t>増加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31A1A4-F25F-49CB-AB2C-98D3572B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A4532-B39E-49D7-B52B-8DCF0F8EAC05}"/>
              </a:ext>
            </a:extLst>
          </p:cNvPr>
          <p:cNvSpPr/>
          <p:nvPr/>
        </p:nvSpPr>
        <p:spPr>
          <a:xfrm>
            <a:off x="1093509" y="2175359"/>
            <a:ext cx="611642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RUN apt-get update &amp;&amp; apt-get install –y / </a:t>
            </a:r>
          </a:p>
          <a:p>
            <a:r>
              <a:rPr lang="en-US" altLang="ja-JP" sz="2400" dirty="0"/>
              <a:t>   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/</a:t>
            </a:r>
          </a:p>
          <a:p>
            <a:r>
              <a:rPr lang="en-US" altLang="ja-JP" sz="2400" dirty="0"/>
              <a:t>    </a:t>
            </a:r>
            <a:r>
              <a:rPr lang="en-US" altLang="ja-JP" sz="2400" dirty="0" err="1"/>
              <a:t>wget</a:t>
            </a:r>
            <a:r>
              <a:rPr lang="en-US" altLang="ja-JP" sz="2400" dirty="0"/>
              <a:t> /</a:t>
            </a:r>
          </a:p>
          <a:p>
            <a:r>
              <a:rPr lang="en-US" altLang="ja-JP" sz="2400" dirty="0"/>
              <a:t>    vim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BE8444-CA3F-48A8-9404-5F0D0D4B01CE}"/>
              </a:ext>
            </a:extLst>
          </p:cNvPr>
          <p:cNvSpPr/>
          <p:nvPr/>
        </p:nvSpPr>
        <p:spPr>
          <a:xfrm>
            <a:off x="1093509" y="4388979"/>
            <a:ext cx="611642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RUN apt-get update</a:t>
            </a:r>
          </a:p>
          <a:p>
            <a:r>
              <a:rPr lang="en-US" altLang="ja-JP" sz="2400" dirty="0"/>
              <a:t>RUN apt-get install –y </a:t>
            </a:r>
            <a:r>
              <a:rPr lang="en-US" altLang="ja-JP" sz="2400" dirty="0" err="1"/>
              <a:t>sudo</a:t>
            </a:r>
            <a:endParaRPr lang="en-US" altLang="ja-JP" sz="2400" dirty="0"/>
          </a:p>
          <a:p>
            <a:r>
              <a:rPr lang="en-US" altLang="ja-JP" sz="2400" dirty="0"/>
              <a:t>RUN apt-get install –y </a:t>
            </a:r>
            <a:r>
              <a:rPr lang="en-US" altLang="ja-JP" sz="2400" dirty="0" err="1"/>
              <a:t>wget</a:t>
            </a:r>
            <a:endParaRPr lang="en-US" altLang="ja-JP" sz="2400" dirty="0"/>
          </a:p>
          <a:p>
            <a:r>
              <a:rPr lang="en-US" altLang="ja-JP" sz="2400" dirty="0"/>
              <a:t>RUN apt-get install –y vim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CF9AE1-F169-40B0-B038-40126747686C}"/>
              </a:ext>
            </a:extLst>
          </p:cNvPr>
          <p:cNvSpPr txBox="1"/>
          <p:nvPr/>
        </p:nvSpPr>
        <p:spPr>
          <a:xfrm>
            <a:off x="1783236" y="6115245"/>
            <a:ext cx="86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accent2"/>
                </a:solidFill>
              </a:rPr>
              <a:t>同じ処理内容だが</a:t>
            </a:r>
            <a:r>
              <a:rPr kumimoji="1" lang="en-US" altLang="ja-JP" sz="24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後の</a:t>
            </a:r>
            <a:r>
              <a:rPr lang="en-US" altLang="ja-JP" sz="2400" b="1" dirty="0">
                <a:solidFill>
                  <a:schemeClr val="accent2"/>
                </a:solidFill>
              </a:rPr>
              <a:t>image file</a:t>
            </a:r>
            <a:r>
              <a:rPr lang="ja-JP" altLang="en-US" sz="2400" b="1" dirty="0">
                <a:solidFill>
                  <a:schemeClr val="accent2"/>
                </a:solidFill>
              </a:rPr>
              <a:t>の容量は下例の方が大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90085A6-2B7B-43C3-835D-EF133E8FBAC6}"/>
              </a:ext>
            </a:extLst>
          </p:cNvPr>
          <p:cNvSpPr txBox="1"/>
          <p:nvPr/>
        </p:nvSpPr>
        <p:spPr>
          <a:xfrm>
            <a:off x="7297919" y="2635838"/>
            <a:ext cx="3784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build</a:t>
            </a:r>
            <a:r>
              <a:rPr kumimoji="1" lang="ja-JP" altLang="en-US" sz="2800" dirty="0"/>
              <a:t>後の</a:t>
            </a:r>
            <a:r>
              <a:rPr kumimoji="1" lang="en-US" altLang="ja-JP" sz="2800" dirty="0"/>
              <a:t>image file</a:t>
            </a:r>
          </a:p>
          <a:p>
            <a:pPr algn="ctr"/>
            <a:r>
              <a:rPr lang="ja-JP" altLang="en-US" sz="2800" b="1" dirty="0">
                <a:solidFill>
                  <a:schemeClr val="accent2"/>
                </a:solidFill>
              </a:rPr>
              <a:t>➡ 容量小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2BB619-E12F-4972-B7D5-8691AB16A0C6}"/>
              </a:ext>
            </a:extLst>
          </p:cNvPr>
          <p:cNvSpPr txBox="1"/>
          <p:nvPr/>
        </p:nvSpPr>
        <p:spPr>
          <a:xfrm>
            <a:off x="7477028" y="4736774"/>
            <a:ext cx="3605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build</a:t>
            </a:r>
            <a:r>
              <a:rPr kumimoji="1" lang="ja-JP" altLang="en-US" sz="2800" dirty="0"/>
              <a:t>後の</a:t>
            </a:r>
            <a:r>
              <a:rPr kumimoji="1" lang="en-US" altLang="ja-JP" sz="2800" dirty="0"/>
              <a:t>image file</a:t>
            </a:r>
          </a:p>
          <a:p>
            <a:pPr algn="ctr"/>
            <a:r>
              <a:rPr lang="ja-JP" altLang="en-US" sz="2800" b="1" dirty="0">
                <a:solidFill>
                  <a:schemeClr val="accent2"/>
                </a:solidFill>
              </a:rPr>
              <a:t>➡ 容量大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3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1C52F3A-7051-45ED-ADB8-2DAB116662FD}"/>
              </a:ext>
            </a:extLst>
          </p:cNvPr>
          <p:cNvSpPr/>
          <p:nvPr/>
        </p:nvSpPr>
        <p:spPr>
          <a:xfrm>
            <a:off x="6248732" y="2906517"/>
            <a:ext cx="5578868" cy="2427009"/>
          </a:xfrm>
          <a:prstGeom prst="roundRect">
            <a:avLst>
              <a:gd name="adj" fmla="val 72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4E8F24D-B7F5-42B3-B41F-40BF9A1AE94B}"/>
              </a:ext>
            </a:extLst>
          </p:cNvPr>
          <p:cNvSpPr/>
          <p:nvPr/>
        </p:nvSpPr>
        <p:spPr>
          <a:xfrm>
            <a:off x="343656" y="2906517"/>
            <a:ext cx="5578868" cy="2427009"/>
          </a:xfrm>
          <a:prstGeom prst="roundRect">
            <a:avLst>
              <a:gd name="adj" fmla="val 72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CCCE479-8FBA-4DE5-8F3B-CF3BFFD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環境構築の進め方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15EA8A-0DF1-4C1D-B3BF-DE9D73AD6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593260" cy="123649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環境構築中は，</a:t>
            </a:r>
            <a:r>
              <a:rPr lang="en-US" altLang="ja-JP" sz="2400" dirty="0"/>
              <a:t>instruction</a:t>
            </a:r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行ずつ追加（</a:t>
            </a:r>
            <a:r>
              <a:rPr lang="en-US" altLang="ja-JP" sz="2400" dirty="0"/>
              <a:t>build</a:t>
            </a:r>
            <a:r>
              <a:rPr lang="ja-JP" altLang="en-US" sz="2400" dirty="0"/>
              <a:t>の時間削減）</a:t>
            </a:r>
            <a:endParaRPr lang="en-US" altLang="ja-JP" sz="2400" dirty="0"/>
          </a:p>
          <a:p>
            <a:r>
              <a:rPr kumimoji="1" lang="ja-JP" altLang="en-US" sz="2400" dirty="0"/>
              <a:t>➡ 構築し終わったら</a:t>
            </a:r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の容量を小さくするため，</a:t>
            </a:r>
            <a:r>
              <a:rPr kumimoji="1" lang="en-US" altLang="ja-JP" sz="2400" dirty="0"/>
              <a:t>instruction</a:t>
            </a:r>
            <a:r>
              <a:rPr kumimoji="1" lang="ja-JP" altLang="en-US" sz="2400" dirty="0"/>
              <a:t>をまとめる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B455D0-F57F-4E47-AC17-D65F04F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8337EA-1069-4C10-A98B-16921B159FBC}"/>
              </a:ext>
            </a:extLst>
          </p:cNvPr>
          <p:cNvSpPr/>
          <p:nvPr/>
        </p:nvSpPr>
        <p:spPr>
          <a:xfrm>
            <a:off x="628327" y="3458303"/>
            <a:ext cx="5009526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RUN apt-get update</a:t>
            </a:r>
          </a:p>
          <a:p>
            <a:r>
              <a:rPr lang="en-US" altLang="ja-JP" sz="2000" dirty="0"/>
              <a:t>RUN apt-get install –y </a:t>
            </a:r>
            <a:r>
              <a:rPr lang="en-US" altLang="ja-JP" sz="2000" dirty="0" err="1"/>
              <a:t>sudo</a:t>
            </a:r>
            <a:endParaRPr lang="en-US" altLang="ja-JP" sz="2000" dirty="0"/>
          </a:p>
          <a:p>
            <a:r>
              <a:rPr lang="en-US" altLang="ja-JP" sz="2000" dirty="0"/>
              <a:t>RUN apt-get install –y </a:t>
            </a:r>
            <a:r>
              <a:rPr lang="en-US" altLang="ja-JP" sz="2000" dirty="0" err="1"/>
              <a:t>wget</a:t>
            </a:r>
            <a:endParaRPr lang="en-US" altLang="ja-JP" sz="2000" dirty="0"/>
          </a:p>
          <a:p>
            <a:r>
              <a:rPr lang="en-US" altLang="ja-JP" sz="2000" dirty="0"/>
              <a:t>RUN apt-get install –y vim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B1DDA1-32F9-4AB0-904D-BD9F811F6044}"/>
              </a:ext>
            </a:extLst>
          </p:cNvPr>
          <p:cNvSpPr txBox="1"/>
          <p:nvPr/>
        </p:nvSpPr>
        <p:spPr>
          <a:xfrm>
            <a:off x="1448460" y="5408258"/>
            <a:ext cx="3560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環境構築中</a:t>
            </a:r>
            <a:endParaRPr kumimoji="1" lang="en-US" altLang="ja-JP" sz="2800" dirty="0"/>
          </a:p>
          <a:p>
            <a:pPr algn="ctr"/>
            <a:r>
              <a:rPr lang="ja-JP" altLang="en-US" sz="2800" dirty="0"/>
              <a:t>➡ </a:t>
            </a:r>
            <a:r>
              <a:rPr lang="en-US" altLang="ja-JP" sz="2800" dirty="0"/>
              <a:t>instruction</a:t>
            </a:r>
            <a:r>
              <a:rPr lang="ja-JP" altLang="en-US" sz="2800" dirty="0"/>
              <a:t>を多用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ACD797-04EB-4D6B-AA4F-6F8E12BC4A8E}"/>
              </a:ext>
            </a:extLst>
          </p:cNvPr>
          <p:cNvSpPr txBox="1"/>
          <p:nvPr/>
        </p:nvSpPr>
        <p:spPr>
          <a:xfrm>
            <a:off x="6302407" y="5411006"/>
            <a:ext cx="569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環境構築終了後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➡ </a:t>
            </a:r>
            <a:r>
              <a:rPr kumimoji="1" lang="en-US" altLang="ja-JP" sz="2800" dirty="0"/>
              <a:t>instruction</a:t>
            </a:r>
            <a:r>
              <a:rPr kumimoji="1" lang="ja-JP" altLang="en-US" sz="2800" dirty="0"/>
              <a:t>を最小限にまとめる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EF8985-6247-4324-8640-2BE4C50CB298}"/>
              </a:ext>
            </a:extLst>
          </p:cNvPr>
          <p:cNvSpPr/>
          <p:nvPr/>
        </p:nvSpPr>
        <p:spPr>
          <a:xfrm>
            <a:off x="6486985" y="3458303"/>
            <a:ext cx="5189812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/>
              <a:t>RUN apt-get update &amp;&amp; apt-get install –y / </a:t>
            </a:r>
          </a:p>
          <a:p>
            <a:r>
              <a:rPr lang="en-US" altLang="ja-JP" sz="2000"/>
              <a:t>    sudo /</a:t>
            </a:r>
          </a:p>
          <a:p>
            <a:r>
              <a:rPr lang="en-US" altLang="ja-JP" sz="2000"/>
              <a:t>    wget /</a:t>
            </a:r>
          </a:p>
          <a:p>
            <a:r>
              <a:rPr lang="en-US" altLang="ja-JP" sz="2000"/>
              <a:t>    vim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44641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B3898-6524-48BF-BF55-49CAB7F0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E44BAB-959A-4161-88AF-6AA1947F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6" name="docker_apt_instal">
            <a:hlinkClick r:id="" action="ppaction://media"/>
            <a:extLst>
              <a:ext uri="{FF2B5EF4-FFF2-40B4-BE49-F238E27FC236}">
                <a16:creationId xmlns:a16="http://schemas.microsoft.com/office/drawing/2014/main" id="{45B15AA1-7A34-462E-A585-A26D15AC3137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7339" b="31456"/>
          <a:stretch/>
        </p:blipFill>
        <p:spPr>
          <a:xfrm>
            <a:off x="291504" y="1353459"/>
            <a:ext cx="11608992" cy="5302202"/>
          </a:xfrm>
        </p:spPr>
      </p:pic>
    </p:spTree>
    <p:extLst>
      <p:ext uri="{BB962C8B-B14F-4D97-AF65-F5344CB8AC3E}">
        <p14:creationId xmlns:p14="http://schemas.microsoft.com/office/powerpoint/2010/main" val="11858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14F4F-F26A-4503-AC79-8C4177CD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を追加して</a:t>
            </a:r>
            <a:r>
              <a:rPr kumimoji="1" lang="en-US" altLang="ja-JP" dirty="0"/>
              <a:t>build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2882E0-D9C0-4F91-8E8A-3D834B72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6" name="docker_add_run">
            <a:hlinkClick r:id="" action="ppaction://media"/>
            <a:extLst>
              <a:ext uri="{FF2B5EF4-FFF2-40B4-BE49-F238E27FC236}">
                <a16:creationId xmlns:a16="http://schemas.microsoft.com/office/drawing/2014/main" id="{A2842AD3-313B-4CD7-BD59-2FBABDEC5A8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1162" b="24285"/>
          <a:stretch/>
        </p:blipFill>
        <p:spPr>
          <a:xfrm>
            <a:off x="854443" y="1241510"/>
            <a:ext cx="10483114" cy="554536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248F32-1F20-4BB9-AA05-DF997F82588D}"/>
              </a:ext>
            </a:extLst>
          </p:cNvPr>
          <p:cNvSpPr txBox="1"/>
          <p:nvPr/>
        </p:nvSpPr>
        <p:spPr>
          <a:xfrm>
            <a:off x="5788057" y="5616490"/>
            <a:ext cx="542984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2"/>
                </a:solidFill>
              </a:rPr>
              <a:t>RUN</a:t>
            </a:r>
            <a:r>
              <a:rPr lang="ja-JP" altLang="en-US" sz="2000" b="1" dirty="0">
                <a:solidFill>
                  <a:schemeClr val="accent2"/>
                </a:solidFill>
              </a:rPr>
              <a:t>を追加して</a:t>
            </a:r>
            <a:r>
              <a:rPr kumimoji="1" lang="ja-JP" altLang="en-US" sz="2000" dirty="0"/>
              <a:t>新たに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をインストール</a:t>
            </a:r>
            <a:endParaRPr kumimoji="1" lang="en-US" altLang="ja-JP" sz="2000" dirty="0"/>
          </a:p>
          <a:p>
            <a:r>
              <a:rPr kumimoji="1" lang="ja-JP" altLang="en-US" sz="2000" dirty="0"/>
              <a:t>➡ </a:t>
            </a:r>
            <a:r>
              <a:rPr lang="en-US" altLang="ja-JP" sz="2000" dirty="0"/>
              <a:t>python</a:t>
            </a:r>
            <a:r>
              <a:rPr lang="ja-JP" altLang="en-US" sz="2000" dirty="0"/>
              <a:t>以外はキャッシュを使用</a:t>
            </a:r>
            <a:endParaRPr lang="en-US" altLang="ja-JP" sz="2000" dirty="0"/>
          </a:p>
          <a:p>
            <a:r>
              <a:rPr kumimoji="1" lang="ja-JP" altLang="en-US" sz="2000" dirty="0"/>
              <a:t>➡ 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時間短縮</a:t>
            </a:r>
            <a:endParaRPr kumimoji="1" lang="en-US" altLang="ja-JP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4702C3-EC1F-4CDD-8B06-3BFAC2BB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</a:t>
            </a:r>
            <a:r>
              <a:rPr kumimoji="1" lang="ja-JP" altLang="en-US" dirty="0"/>
              <a:t>を編集して</a:t>
            </a:r>
            <a:r>
              <a:rPr kumimoji="1" lang="en-US" altLang="ja-JP" dirty="0"/>
              <a:t>build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3094EE-5D39-4073-B13A-238C528C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6" name="docker_not_add_run">
            <a:hlinkClick r:id="" action="ppaction://media"/>
            <a:extLst>
              <a:ext uri="{FF2B5EF4-FFF2-40B4-BE49-F238E27FC236}">
                <a16:creationId xmlns:a16="http://schemas.microsoft.com/office/drawing/2014/main" id="{DC9FF228-39C0-4D5A-8391-5CB7D33043FC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910" b="18122"/>
          <a:stretch/>
        </p:blipFill>
        <p:spPr>
          <a:xfrm>
            <a:off x="817395" y="1284633"/>
            <a:ext cx="10557210" cy="546691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DFD13F-E9DB-400C-8BB2-E41BB2D86970}"/>
              </a:ext>
            </a:extLst>
          </p:cNvPr>
          <p:cNvSpPr txBox="1"/>
          <p:nvPr/>
        </p:nvSpPr>
        <p:spPr>
          <a:xfrm>
            <a:off x="5126978" y="5651213"/>
            <a:ext cx="61839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chemeClr val="accent2"/>
                </a:solidFill>
              </a:rPr>
              <a:t>RUN</a:t>
            </a:r>
            <a:r>
              <a:rPr lang="ja-JP" altLang="en-US" sz="2000" b="1" dirty="0">
                <a:solidFill>
                  <a:schemeClr val="accent2"/>
                </a:solidFill>
              </a:rPr>
              <a:t>を編集して</a:t>
            </a:r>
            <a:r>
              <a:rPr kumimoji="1" lang="ja-JP" altLang="en-US" sz="2000" dirty="0"/>
              <a:t>新たに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をインストール</a:t>
            </a:r>
            <a:endParaRPr kumimoji="1" lang="en-US" altLang="ja-JP" sz="2000" dirty="0"/>
          </a:p>
          <a:p>
            <a:r>
              <a:rPr kumimoji="1" lang="ja-JP" altLang="en-US" sz="2000" dirty="0"/>
              <a:t>➡ </a:t>
            </a:r>
            <a:r>
              <a:rPr lang="en-US" altLang="ja-JP" sz="2000" dirty="0"/>
              <a:t>python</a:t>
            </a:r>
            <a:r>
              <a:rPr lang="ja-JP" altLang="en-US" sz="2000" dirty="0"/>
              <a:t>以外の</a:t>
            </a:r>
            <a:r>
              <a:rPr lang="en-US" altLang="ja-JP" sz="2000" dirty="0" err="1"/>
              <a:t>sudo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wget</a:t>
            </a:r>
            <a:r>
              <a:rPr lang="en-US" altLang="ja-JP" sz="2000" dirty="0"/>
              <a:t>, vim</a:t>
            </a:r>
            <a:r>
              <a:rPr lang="ja-JP" altLang="en-US" sz="2000" dirty="0"/>
              <a:t>も再度インストール</a:t>
            </a:r>
            <a:endParaRPr lang="en-US" altLang="ja-JP" sz="2000" dirty="0"/>
          </a:p>
          <a:p>
            <a:r>
              <a:rPr kumimoji="1" lang="ja-JP" altLang="en-US" sz="2000" dirty="0"/>
              <a:t>➡ 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build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時間大</a:t>
            </a:r>
            <a:endParaRPr kumimoji="1" lang="en-US" altLang="ja-JP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2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B96D3-19DD-4F9B-ACE6-B1ABDF12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image file</a:t>
            </a:r>
            <a:r>
              <a:rPr lang="ja-JP" altLang="en-US" dirty="0"/>
              <a:t>の比較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814236-C20C-466E-B0B0-E70418D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1663298"/>
          </a:xfrm>
        </p:spPr>
        <p:txBody>
          <a:bodyPr>
            <a:normAutofit/>
          </a:bodyPr>
          <a:lstStyle/>
          <a:p>
            <a:r>
              <a:rPr lang="en-US" altLang="ja-JP" dirty="0"/>
              <a:t>add-run</a:t>
            </a:r>
            <a:r>
              <a:rPr lang="ja-JP" altLang="en-US" dirty="0"/>
              <a:t>：</a:t>
            </a:r>
            <a:r>
              <a:rPr lang="en-US" altLang="ja-JP" dirty="0"/>
              <a:t>RUN</a:t>
            </a:r>
            <a:r>
              <a:rPr lang="ja-JP" altLang="en-US" dirty="0"/>
              <a:t>を追加して</a:t>
            </a:r>
            <a:r>
              <a:rPr lang="en-US" altLang="ja-JP" dirty="0"/>
              <a:t>build</a:t>
            </a:r>
            <a:r>
              <a:rPr lang="ja-JP" altLang="en-US" dirty="0"/>
              <a:t>した</a:t>
            </a:r>
            <a:r>
              <a:rPr lang="en-US" altLang="ja-JP" dirty="0"/>
              <a:t>image file </a:t>
            </a:r>
            <a:r>
              <a:rPr lang="ja-JP" altLang="en-US" dirty="0"/>
              <a:t>➡ 容量大</a:t>
            </a:r>
            <a:endParaRPr lang="en-US" altLang="ja-JP" dirty="0"/>
          </a:p>
          <a:p>
            <a:r>
              <a:rPr kumimoji="1" lang="en-US" altLang="ja-JP" dirty="0"/>
              <a:t>not-add-run</a:t>
            </a:r>
            <a:r>
              <a:rPr kumimoji="1" lang="ja-JP" altLang="en-US" dirty="0"/>
              <a:t>：</a:t>
            </a:r>
            <a:r>
              <a:rPr kumimoji="1" lang="en-US" altLang="ja-JP" dirty="0"/>
              <a:t>RUN</a:t>
            </a:r>
            <a:r>
              <a:rPr kumimoji="1" lang="ja-JP" altLang="en-US" dirty="0"/>
              <a:t>を編集して</a:t>
            </a:r>
            <a:r>
              <a:rPr kumimoji="1" lang="en-US" altLang="ja-JP" dirty="0"/>
              <a:t>build</a:t>
            </a:r>
            <a:r>
              <a:rPr kumimoji="1" lang="ja-JP" altLang="en-US" dirty="0"/>
              <a:t>した </a:t>
            </a:r>
            <a:r>
              <a:rPr kumimoji="1" lang="en-US" altLang="ja-JP" dirty="0"/>
              <a:t>image file </a:t>
            </a:r>
            <a:r>
              <a:rPr kumimoji="1" lang="ja-JP" altLang="en-US" dirty="0"/>
              <a:t>➡ 容量小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E4DFF3-53C5-43FE-86C7-3D5C4152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677CE94-C72C-4163-99ED-C4EAB515B1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4" y="2741587"/>
            <a:ext cx="11280136" cy="2719830"/>
          </a:xfrm>
        </p:spPr>
      </p:pic>
      <p:sp>
        <p:nvSpPr>
          <p:cNvPr id="10" name="フレーム 9">
            <a:extLst>
              <a:ext uri="{FF2B5EF4-FFF2-40B4-BE49-F238E27FC236}">
                <a16:creationId xmlns:a16="http://schemas.microsoft.com/office/drawing/2014/main" id="{D127E210-0E73-4FEC-B585-9B6B6E42DF00}"/>
              </a:ext>
            </a:extLst>
          </p:cNvPr>
          <p:cNvSpPr/>
          <p:nvPr/>
        </p:nvSpPr>
        <p:spPr>
          <a:xfrm>
            <a:off x="10489019" y="4101502"/>
            <a:ext cx="989812" cy="546755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DB4101B-3465-43A2-A1D1-64CA259FF429}"/>
              </a:ext>
            </a:extLst>
          </p:cNvPr>
          <p:cNvSpPr txBox="1"/>
          <p:nvPr/>
        </p:nvSpPr>
        <p:spPr>
          <a:xfrm>
            <a:off x="553793" y="5749382"/>
            <a:ext cx="1108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accent2"/>
                </a:solidFill>
              </a:rPr>
              <a:t>RUN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を多用すると</a:t>
            </a:r>
            <a:r>
              <a:rPr kumimoji="1" lang="en-US" altLang="ja-JP" sz="2400" b="1" dirty="0">
                <a:solidFill>
                  <a:schemeClr val="accent2"/>
                </a:solidFill>
              </a:rPr>
              <a:t>image file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の容量も増大化</a:t>
            </a:r>
            <a:endParaRPr kumimoji="1" lang="en-US" altLang="ja-JP" sz="2400" b="1" dirty="0">
              <a:solidFill>
                <a:schemeClr val="accent2"/>
              </a:solidFill>
            </a:endParaRPr>
          </a:p>
          <a:p>
            <a:pPr algn="ctr"/>
            <a:r>
              <a:rPr lang="ja-JP" altLang="en-US" sz="2400" dirty="0"/>
              <a:t>（今回は追加で</a:t>
            </a:r>
            <a:r>
              <a:rPr lang="en-US" altLang="ja-JP" sz="2400" dirty="0"/>
              <a:t>python</a:t>
            </a:r>
            <a:r>
              <a:rPr lang="ja-JP" altLang="en-US" sz="2400" dirty="0"/>
              <a:t>をインストールしただけなので</a:t>
            </a:r>
            <a:r>
              <a:rPr lang="en-US" altLang="ja-JP" sz="2400" dirty="0"/>
              <a:t>1MB</a:t>
            </a:r>
            <a:r>
              <a:rPr lang="ja-JP" altLang="en-US" sz="2400" dirty="0"/>
              <a:t>しか変わらないが）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852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4901B9-4422-4B69-982C-021D0B9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98E10D-469E-43FE-98B7-3BE698F5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r>
              <a:rPr kumimoji="1" lang="ja-JP" altLang="en-US" dirty="0"/>
              <a:t>：一つの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内に仮想環境（のようなもの）を作成するツール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6DA043-A6CE-423A-AB36-73676728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1728A7A-07E8-4E30-9B42-4AC3B79A02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https://miro.medium.com/max/336/0*qJDdTN5n79oDesz9.png</a:t>
            </a:r>
            <a:endParaRPr kumimoji="1" lang="ja-JP" altLang="en-US" dirty="0"/>
          </a:p>
        </p:txBody>
      </p:sp>
      <p:pic>
        <p:nvPicPr>
          <p:cNvPr id="3074" name="Picture 2" descr="Docker tutorial : Build Docker images using Jenkins | by KarthiKeyan  Shanmugam | Medium">
            <a:extLst>
              <a:ext uri="{FF2B5EF4-FFF2-40B4-BE49-F238E27FC236}">
                <a16:creationId xmlns:a16="http://schemas.microsoft.com/office/drawing/2014/main" id="{962372DE-BCB1-4BEB-BE6A-062866D9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60" y="2119418"/>
            <a:ext cx="5034280" cy="43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38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84DEC8D-8FC7-4836-9A17-954CD965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89" y="3163422"/>
            <a:ext cx="6074768" cy="21081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F48F922-3C7F-4426-AEA2-BE1EFD6D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run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C3EB79-FF1A-42B6-BE3B-7CEABBF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Docker image </a:t>
            </a:r>
            <a:r>
              <a:rPr lang="ja-JP" altLang="en-US" dirty="0"/>
              <a:t>➡ </a:t>
            </a:r>
            <a:r>
              <a:rPr lang="en-US" altLang="ja-JP" dirty="0"/>
              <a:t>container</a:t>
            </a:r>
            <a:r>
              <a:rPr lang="ja-JP" altLang="en-US" dirty="0"/>
              <a:t>を生成（</a:t>
            </a:r>
            <a:r>
              <a:rPr lang="en-US" altLang="ja-JP" dirty="0"/>
              <a:t>+</a:t>
            </a:r>
            <a:r>
              <a:rPr lang="ja-JP" altLang="en-US" dirty="0"/>
              <a:t>コンテナ内に入る）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A4EDAC-3699-400B-BDB6-7E9289A9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7DDCB5-7D12-4735-A508-125AC948936B}"/>
              </a:ext>
            </a:extLst>
          </p:cNvPr>
          <p:cNvSpPr/>
          <p:nvPr/>
        </p:nvSpPr>
        <p:spPr>
          <a:xfrm>
            <a:off x="389947" y="1974697"/>
            <a:ext cx="11412106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$docker run -it --name=&lt;</a:t>
            </a:r>
            <a:r>
              <a:rPr lang="ja-JP" altLang="en-US" sz="2000" dirty="0"/>
              <a:t>コンテナの名称（任意）</a:t>
            </a:r>
            <a:r>
              <a:rPr lang="en-US" altLang="ja-JP" sz="2000" dirty="0"/>
              <a:t>&gt;  &lt;Docker image&gt;</a:t>
            </a:r>
            <a:r>
              <a:rPr lang="ja-JP" altLang="en-US" sz="2000" dirty="0"/>
              <a:t> </a:t>
            </a:r>
            <a:r>
              <a:rPr lang="en-US" altLang="ja-JP" sz="2000" dirty="0"/>
              <a:t>&lt;</a:t>
            </a:r>
            <a:r>
              <a:rPr lang="ja-JP" altLang="en-US" sz="2000" dirty="0"/>
              <a:t>コンテナ起動時に実行したいコマンド</a:t>
            </a:r>
            <a:r>
              <a:rPr lang="en-US" altLang="ja-JP" sz="2000" dirty="0"/>
              <a:t>&gt; </a:t>
            </a:r>
            <a:endParaRPr lang="ja-JP" altLang="en-US" sz="2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F410C32-DEE7-421E-AF48-F5AD2BD0960F}"/>
              </a:ext>
            </a:extLst>
          </p:cNvPr>
          <p:cNvSpPr/>
          <p:nvPr/>
        </p:nvSpPr>
        <p:spPr>
          <a:xfrm>
            <a:off x="389947" y="5900501"/>
            <a:ext cx="1141210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-it --name=cuda90cudnn7chainer530 cuda9.0cudnn7chainer5.3.0 bash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F43E03-C2F8-4528-B319-D95AF0901F14}"/>
              </a:ext>
            </a:extLst>
          </p:cNvPr>
          <p:cNvSpPr txBox="1"/>
          <p:nvPr/>
        </p:nvSpPr>
        <p:spPr>
          <a:xfrm>
            <a:off x="389947" y="5414117"/>
            <a:ext cx="115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例）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「</a:t>
            </a:r>
            <a:r>
              <a:rPr kumimoji="1" lang="en-US" altLang="ja-JP" dirty="0"/>
              <a:t>cuda9.0cnn7chainer5.3.0</a:t>
            </a:r>
            <a:r>
              <a:rPr lang="ja-JP" altLang="en-US" dirty="0"/>
              <a:t>」からコンテナ「</a:t>
            </a:r>
            <a:r>
              <a:rPr lang="en-US" altLang="ja-JP" dirty="0"/>
              <a:t>cuda90cudnn7chainer530</a:t>
            </a:r>
            <a:r>
              <a:rPr lang="ja-JP" altLang="en-US" dirty="0"/>
              <a:t>」を生成</a:t>
            </a:r>
            <a:endParaRPr lang="en-US" altLang="ja-JP" dirty="0"/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E7FC787D-C46F-4899-B0D9-C4ECAE1FAED5}"/>
              </a:ext>
            </a:extLst>
          </p:cNvPr>
          <p:cNvSpPr/>
          <p:nvPr/>
        </p:nvSpPr>
        <p:spPr>
          <a:xfrm>
            <a:off x="5202433" y="3051429"/>
            <a:ext cx="3829807" cy="2198163"/>
          </a:xfrm>
          <a:prstGeom prst="frame">
            <a:avLst>
              <a:gd name="adj1" fmla="val 57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784DC-7AD8-4398-B189-BF12498D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docker run</a:t>
            </a:r>
            <a:endParaRPr kumimoji="1" lang="ja-JP" altLang="en-US" dirty="0"/>
          </a:p>
        </p:txBody>
      </p:sp>
      <p:pic>
        <p:nvPicPr>
          <p:cNvPr id="6" name="docker_run">
            <a:hlinkClick r:id="" action="ppaction://media"/>
            <a:extLst>
              <a:ext uri="{FF2B5EF4-FFF2-40B4-BE49-F238E27FC236}">
                <a16:creationId xmlns:a16="http://schemas.microsoft.com/office/drawing/2014/main" id="{937C38FB-02EB-4C6D-9000-45D603B4AA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" t="433" r="9034" b="66742"/>
          <a:stretch/>
        </p:blipFill>
        <p:spPr>
          <a:xfrm>
            <a:off x="571765" y="1548583"/>
            <a:ext cx="10810064" cy="214436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A45B5-1874-4C8D-98A8-E87CF037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1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122D0D30-4D7E-456E-9D30-02BB4C98DD59}"/>
              </a:ext>
            </a:extLst>
          </p:cNvPr>
          <p:cNvSpPr/>
          <p:nvPr/>
        </p:nvSpPr>
        <p:spPr>
          <a:xfrm rot="16585797">
            <a:off x="5186259" y="3194171"/>
            <a:ext cx="927341" cy="351397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DF61065-18A8-481F-BF91-50D3AD7E0534}"/>
              </a:ext>
            </a:extLst>
          </p:cNvPr>
          <p:cNvSpPr/>
          <p:nvPr/>
        </p:nvSpPr>
        <p:spPr>
          <a:xfrm>
            <a:off x="6902861" y="2599210"/>
            <a:ext cx="4882739" cy="330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9EE01A-7DF3-481B-8D3B-6BCDB245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ホスト↔コンテナでファイル共有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AA0ADB-056D-44B4-B592-61ED1B88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通常，ホスト（自分の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）↔コンテナの間でファイルの共有は不可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1CF647-3F5B-446A-95EC-04B0C318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52881B5-060D-4C0F-9B47-161CA08CF6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D5404DBB-E609-479F-86F3-AE0B3B5CE916}"/>
              </a:ext>
            </a:extLst>
          </p:cNvPr>
          <p:cNvSpPr/>
          <p:nvPr/>
        </p:nvSpPr>
        <p:spPr>
          <a:xfrm>
            <a:off x="7746283" y="3187007"/>
            <a:ext cx="3261029" cy="1957622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コンテナ</a:t>
            </a:r>
          </a:p>
        </p:txBody>
      </p:sp>
      <p:sp>
        <p:nvSpPr>
          <p:cNvPr id="11" name="Freeform 1233">
            <a:extLst>
              <a:ext uri="{FF2B5EF4-FFF2-40B4-BE49-F238E27FC236}">
                <a16:creationId xmlns:a16="http://schemas.microsoft.com/office/drawing/2014/main" id="{4A7D4928-4F77-42C7-BB76-A2465FBC7BB9}"/>
              </a:ext>
            </a:extLst>
          </p:cNvPr>
          <p:cNvSpPr>
            <a:spLocks noEditPoints="1"/>
          </p:cNvSpPr>
          <p:nvPr/>
        </p:nvSpPr>
        <p:spPr bwMode="auto">
          <a:xfrm>
            <a:off x="810633" y="3187007"/>
            <a:ext cx="3261029" cy="219439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942AAF7A-F715-4929-956B-525E19C05CB5}"/>
              </a:ext>
            </a:extLst>
          </p:cNvPr>
          <p:cNvSpPr/>
          <p:nvPr/>
        </p:nvSpPr>
        <p:spPr>
          <a:xfrm>
            <a:off x="4019414" y="3702148"/>
            <a:ext cx="3595725" cy="927340"/>
          </a:xfrm>
          <a:prstGeom prst="leftRightArrow">
            <a:avLst>
              <a:gd name="adj1" fmla="val 49569"/>
              <a:gd name="adj2" fmla="val 514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5ECE324F-0D43-4F6D-8CF4-314AA4A6B207}"/>
              </a:ext>
            </a:extLst>
          </p:cNvPr>
          <p:cNvSpPr/>
          <p:nvPr/>
        </p:nvSpPr>
        <p:spPr>
          <a:xfrm>
            <a:off x="4226942" y="2753424"/>
            <a:ext cx="3053501" cy="2824787"/>
          </a:xfrm>
          <a:prstGeom prst="mathMultiply">
            <a:avLst>
              <a:gd name="adj1" fmla="val 71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10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FD96B9C6-AB3F-45BF-89A1-2D9565A10A9B}"/>
              </a:ext>
            </a:extLst>
          </p:cNvPr>
          <p:cNvSpPr/>
          <p:nvPr/>
        </p:nvSpPr>
        <p:spPr>
          <a:xfrm rot="15711227">
            <a:off x="4865114" y="2444368"/>
            <a:ext cx="722200" cy="304897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554207B-0D0F-4F68-975D-375600B4C316}"/>
              </a:ext>
            </a:extLst>
          </p:cNvPr>
          <p:cNvSpPr/>
          <p:nvPr/>
        </p:nvSpPr>
        <p:spPr>
          <a:xfrm>
            <a:off x="5903246" y="3102629"/>
            <a:ext cx="5445474" cy="2661366"/>
          </a:xfrm>
          <a:prstGeom prst="roundRect">
            <a:avLst>
              <a:gd name="adj" fmla="val 903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7CA1-C5D1-4F4B-81D2-31BA16B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ホスト↔コンテナでファイル共有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7738B3-3AF8-4A8B-A531-3816A6F4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-v</a:t>
            </a:r>
            <a:r>
              <a:rPr kumimoji="1" lang="ja-JP" altLang="en-US" dirty="0"/>
              <a:t>オプションでディレクトリのマウントが可能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0AD890-C850-4421-8D7C-30091B96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6" name="直方体 5">
            <a:extLst>
              <a:ext uri="{FF2B5EF4-FFF2-40B4-BE49-F238E27FC236}">
                <a16:creationId xmlns:a16="http://schemas.microsoft.com/office/drawing/2014/main" id="{4EB876E9-281A-4B98-96A4-6A242CA7836F}"/>
              </a:ext>
            </a:extLst>
          </p:cNvPr>
          <p:cNvSpPr/>
          <p:nvPr/>
        </p:nvSpPr>
        <p:spPr>
          <a:xfrm>
            <a:off x="6943643" y="3359532"/>
            <a:ext cx="3261029" cy="1957622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コンテナ</a:t>
            </a:r>
          </a:p>
        </p:txBody>
      </p:sp>
      <p:sp>
        <p:nvSpPr>
          <p:cNvPr id="7" name="Freeform 1233">
            <a:extLst>
              <a:ext uri="{FF2B5EF4-FFF2-40B4-BE49-F238E27FC236}">
                <a16:creationId xmlns:a16="http://schemas.microsoft.com/office/drawing/2014/main" id="{93488DD7-D699-44BB-80A0-569CF5DBA5D2}"/>
              </a:ext>
            </a:extLst>
          </p:cNvPr>
          <p:cNvSpPr>
            <a:spLocks noEditPoints="1"/>
          </p:cNvSpPr>
          <p:nvPr/>
        </p:nvSpPr>
        <p:spPr bwMode="auto">
          <a:xfrm>
            <a:off x="810633" y="3359532"/>
            <a:ext cx="3261029" cy="219439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矢印: 左右 7">
            <a:extLst>
              <a:ext uri="{FF2B5EF4-FFF2-40B4-BE49-F238E27FC236}">
                <a16:creationId xmlns:a16="http://schemas.microsoft.com/office/drawing/2014/main" id="{201CEF4F-1D82-45CD-B34C-C52C6CBB01AF}"/>
              </a:ext>
            </a:extLst>
          </p:cNvPr>
          <p:cNvSpPr/>
          <p:nvPr/>
        </p:nvSpPr>
        <p:spPr>
          <a:xfrm>
            <a:off x="4167459" y="4400172"/>
            <a:ext cx="2619027" cy="927340"/>
          </a:xfrm>
          <a:prstGeom prst="leftRightArrow">
            <a:avLst>
              <a:gd name="adj1" fmla="val 49569"/>
              <a:gd name="adj2" fmla="val 514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EDB12B-A852-44F3-B616-6D7EB94DCB94}"/>
              </a:ext>
            </a:extLst>
          </p:cNvPr>
          <p:cNvSpPr txBox="1"/>
          <p:nvPr/>
        </p:nvSpPr>
        <p:spPr>
          <a:xfrm>
            <a:off x="571765" y="2095303"/>
            <a:ext cx="1102961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$docker run -it -v </a:t>
            </a:r>
            <a:r>
              <a:rPr lang="en-US" altLang="ja-JP" sz="2400" dirty="0"/>
              <a:t>/home/gizmo/docker/code:/code cuda9.0cudnn7chainer5.3.0</a:t>
            </a:r>
            <a:r>
              <a:rPr kumimoji="1" lang="en-US" altLang="ja-JP" sz="2400" dirty="0"/>
              <a:t> 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23BE87-E8EA-4F29-AF12-441BF9B4EF9E}"/>
              </a:ext>
            </a:extLst>
          </p:cNvPr>
          <p:cNvSpPr txBox="1"/>
          <p:nvPr/>
        </p:nvSpPr>
        <p:spPr>
          <a:xfrm>
            <a:off x="2331988" y="4520192"/>
            <a:ext cx="173966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/home/gizmo/docker/code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0E64EA-F108-48B3-A375-866804D35FDA}"/>
              </a:ext>
            </a:extLst>
          </p:cNvPr>
          <p:cNvSpPr txBox="1"/>
          <p:nvPr/>
        </p:nvSpPr>
        <p:spPr>
          <a:xfrm>
            <a:off x="6943636" y="4805221"/>
            <a:ext cx="94915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/code</a:t>
            </a:r>
            <a:endParaRPr kumimoji="1" lang="ja-JP" altLang="en-US" sz="2000" dirty="0"/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CB1B871B-34E6-4CB7-A8D3-DD191F098CD2}"/>
              </a:ext>
            </a:extLst>
          </p:cNvPr>
          <p:cNvSpPr/>
          <p:nvPr/>
        </p:nvSpPr>
        <p:spPr>
          <a:xfrm>
            <a:off x="2700068" y="2038823"/>
            <a:ext cx="4937069" cy="574092"/>
          </a:xfrm>
          <a:prstGeom prst="frame">
            <a:avLst>
              <a:gd name="adj1" fmla="val 66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B795C87-77FC-4A9A-B429-82433C5539A7}"/>
              </a:ext>
            </a:extLst>
          </p:cNvPr>
          <p:cNvSpPr txBox="1"/>
          <p:nvPr/>
        </p:nvSpPr>
        <p:spPr>
          <a:xfrm>
            <a:off x="1289396" y="2675972"/>
            <a:ext cx="923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-v &lt;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ホスト側のマウントしたいディレクトリまでのパス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&gt;:&lt;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コンテナ側のパス</a:t>
            </a:r>
            <a:r>
              <a:rPr kumimoji="1" lang="en-US" altLang="ja-JP" sz="2000" b="1" dirty="0">
                <a:solidFill>
                  <a:schemeClr val="accent1"/>
                </a:solidFill>
              </a:rPr>
              <a:t>&gt;</a:t>
            </a:r>
            <a:endParaRPr kumimoji="1" lang="ja-JP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3E87065-61CA-4402-B892-4B27F48102EA}"/>
              </a:ext>
            </a:extLst>
          </p:cNvPr>
          <p:cNvSpPr txBox="1"/>
          <p:nvPr/>
        </p:nvSpPr>
        <p:spPr>
          <a:xfrm>
            <a:off x="5807436" y="5376522"/>
            <a:ext cx="55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※</a:t>
            </a:r>
            <a:r>
              <a:rPr lang="ja-JP" altLang="en-US" sz="1600" dirty="0"/>
              <a:t>コンテナ側のディレクトリは無かった場合，自動で生成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262BB9A-D410-41D1-AE15-E8D491ECFCDD}"/>
              </a:ext>
            </a:extLst>
          </p:cNvPr>
          <p:cNvSpPr txBox="1"/>
          <p:nvPr/>
        </p:nvSpPr>
        <p:spPr>
          <a:xfrm>
            <a:off x="253073" y="5867962"/>
            <a:ext cx="1168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ホストの</a:t>
            </a:r>
            <a:r>
              <a:rPr lang="ja-JP" altLang="en-US" sz="2400" dirty="0"/>
              <a:t>「</a:t>
            </a:r>
            <a:r>
              <a:rPr kumimoji="1" lang="en-US" altLang="ja-JP" sz="2400" dirty="0"/>
              <a:t>/home/gizmo/docker/code</a:t>
            </a:r>
            <a:r>
              <a:rPr kumimoji="1" lang="ja-JP" altLang="en-US" sz="2400" dirty="0"/>
              <a:t>」内</a:t>
            </a:r>
            <a:r>
              <a:rPr lang="ja-JP" altLang="en-US" sz="2400" dirty="0"/>
              <a:t>のファイルがコンテナの「</a:t>
            </a:r>
            <a:r>
              <a:rPr lang="en-US" altLang="ja-JP" sz="2400" dirty="0"/>
              <a:t>/code</a:t>
            </a:r>
            <a:r>
              <a:rPr lang="ja-JP" altLang="en-US" sz="2400" dirty="0"/>
              <a:t>」に反映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197DED7-D7AD-46E5-9212-701254BFF483}"/>
              </a:ext>
            </a:extLst>
          </p:cNvPr>
          <p:cNvSpPr txBox="1"/>
          <p:nvPr/>
        </p:nvSpPr>
        <p:spPr>
          <a:xfrm>
            <a:off x="524965" y="6335571"/>
            <a:ext cx="1114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1"/>
                </a:solidFill>
              </a:rPr>
              <a:t>※</a:t>
            </a:r>
            <a:r>
              <a:rPr kumimoji="1" lang="ja-JP" altLang="en-US" sz="2000" b="1" dirty="0">
                <a:solidFill>
                  <a:schemeClr val="accent1"/>
                </a:solidFill>
              </a:rPr>
              <a:t>参照しているだけなのでホスト側でファイルの追加・編集するとコンテナ側にも反映（逆も）</a:t>
            </a:r>
          </a:p>
        </p:txBody>
      </p:sp>
    </p:spTree>
    <p:extLst>
      <p:ext uri="{BB962C8B-B14F-4D97-AF65-F5344CB8AC3E}">
        <p14:creationId xmlns:p14="http://schemas.microsoft.com/office/powerpoint/2010/main" val="376522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8CE385-D4E6-43C5-8016-B1E8FC6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ホスト↔コンテナでファイル共有</a:t>
            </a:r>
            <a:endParaRPr kumimoji="1" lang="ja-JP" altLang="en-US" dirty="0"/>
          </a:p>
        </p:txBody>
      </p:sp>
      <p:pic>
        <p:nvPicPr>
          <p:cNvPr id="6" name="docker_run_mount">
            <a:hlinkClick r:id="" action="ppaction://media"/>
            <a:extLst>
              <a:ext uri="{FF2B5EF4-FFF2-40B4-BE49-F238E27FC236}">
                <a16:creationId xmlns:a16="http://schemas.microsoft.com/office/drawing/2014/main" id="{F1CA8464-BD5E-4377-BFF8-82A1BDF17F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8471" b="16694"/>
          <a:stretch/>
        </p:blipFill>
        <p:spPr>
          <a:xfrm>
            <a:off x="1252485" y="1284634"/>
            <a:ext cx="9687030" cy="544610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A5EFF2-C44A-47DC-AE87-C3F52C9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441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971E847-4B16-4464-83ED-E9710D4A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937"/>
            <a:ext cx="10515600" cy="2244127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機械学習を行うための</a:t>
            </a:r>
            <a:br>
              <a:rPr kumimoji="1" lang="en-US" altLang="ja-JP" dirty="0"/>
            </a:br>
            <a:r>
              <a:rPr kumimoji="1" lang="en-US" altLang="ja-JP" dirty="0"/>
              <a:t>docker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9063B3-3A0E-42C2-BF34-EF3EDC9B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371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各コンテナで異なる環境を構築可能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B7D8D744-7DBB-4A8B-9233-45E540645304}"/>
              </a:ext>
            </a:extLst>
          </p:cNvPr>
          <p:cNvGrpSpPr/>
          <p:nvPr/>
        </p:nvGrpSpPr>
        <p:grpSpPr>
          <a:xfrm>
            <a:off x="2637591" y="2187365"/>
            <a:ext cx="6916818" cy="4188434"/>
            <a:chOff x="2329650" y="2187365"/>
            <a:chExt cx="6916818" cy="4188434"/>
          </a:xfrm>
        </p:grpSpPr>
        <p:sp>
          <p:nvSpPr>
            <p:cNvPr id="16" name="直方体 15">
              <a:extLst>
                <a:ext uri="{FF2B5EF4-FFF2-40B4-BE49-F238E27FC236}">
                  <a16:creationId xmlns:a16="http://schemas.microsoft.com/office/drawing/2014/main" id="{E4C2D991-6566-4852-838B-FD4C82F89BE8}"/>
                </a:ext>
              </a:extLst>
            </p:cNvPr>
            <p:cNvSpPr/>
            <p:nvPr/>
          </p:nvSpPr>
          <p:spPr>
            <a:xfrm>
              <a:off x="5814520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218CA89-CA86-4483-8982-A12AC8A56911}"/>
                </a:ext>
              </a:extLst>
            </p:cNvPr>
            <p:cNvSpPr/>
            <p:nvPr/>
          </p:nvSpPr>
          <p:spPr>
            <a:xfrm>
              <a:off x="5865825" y="3133043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1B21729F-CEB3-490A-BBE8-B9D668FB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9650" y="2187365"/>
              <a:ext cx="6916818" cy="4188434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775B297-4436-4BD7-BAEF-B01B17A67FA0}"/>
                </a:ext>
              </a:extLst>
            </p:cNvPr>
            <p:cNvSpPr txBox="1"/>
            <p:nvPr/>
          </p:nvSpPr>
          <p:spPr>
            <a:xfrm>
              <a:off x="4562575" y="4666395"/>
              <a:ext cx="219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OS(ubuntu)</a:t>
              </a:r>
              <a:endParaRPr kumimoji="1" lang="ja-JP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D063F94-F8D6-4DDD-9DB4-0D9E012C4E69}"/>
                </a:ext>
              </a:extLst>
            </p:cNvPr>
            <p:cNvSpPr txBox="1"/>
            <p:nvPr/>
          </p:nvSpPr>
          <p:spPr>
            <a:xfrm>
              <a:off x="6101036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1" name="直方体 20">
              <a:extLst>
                <a:ext uri="{FF2B5EF4-FFF2-40B4-BE49-F238E27FC236}">
                  <a16:creationId xmlns:a16="http://schemas.microsoft.com/office/drawing/2014/main" id="{B51957E1-1DF5-4475-B34B-78BB751F4E2B}"/>
                </a:ext>
              </a:extLst>
            </p:cNvPr>
            <p:cNvSpPr/>
            <p:nvPr/>
          </p:nvSpPr>
          <p:spPr>
            <a:xfrm>
              <a:off x="3565433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D180E9-A751-47E1-849C-ABD9B2C9E75C}"/>
                </a:ext>
              </a:extLst>
            </p:cNvPr>
            <p:cNvSpPr/>
            <p:nvPr/>
          </p:nvSpPr>
          <p:spPr>
            <a:xfrm>
              <a:off x="3616739" y="3137094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CE4CDD-8540-49C8-8FC0-0D65809EDDBD}"/>
                </a:ext>
              </a:extLst>
            </p:cNvPr>
            <p:cNvSpPr txBox="1"/>
            <p:nvPr/>
          </p:nvSpPr>
          <p:spPr>
            <a:xfrm>
              <a:off x="3851949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04EF7F2-E415-4B8E-BAB6-6DD0F5872ADF}"/>
                </a:ext>
              </a:extLst>
            </p:cNvPr>
            <p:cNvSpPr/>
            <p:nvPr/>
          </p:nvSpPr>
          <p:spPr>
            <a:xfrm>
              <a:off x="3894420" y="3558863"/>
              <a:ext cx="120663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環境</a:t>
              </a:r>
              <a:r>
                <a:rPr lang="en-US" altLang="ja-JP" dirty="0"/>
                <a:t>1</a:t>
              </a: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B96858-DB2D-4740-BCA7-FBA36F40E4F9}"/>
                </a:ext>
              </a:extLst>
            </p:cNvPr>
            <p:cNvSpPr/>
            <p:nvPr/>
          </p:nvSpPr>
          <p:spPr>
            <a:xfrm>
              <a:off x="6155705" y="3554502"/>
              <a:ext cx="120663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環境</a:t>
              </a:r>
              <a:r>
                <a:rPr lang="en-US" altLang="ja-JP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902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例）コンテナ</a:t>
            </a:r>
            <a:r>
              <a:rPr kumimoji="1" lang="en-US" altLang="ja-JP" dirty="0"/>
              <a:t>1</a:t>
            </a:r>
            <a:r>
              <a:rPr kumimoji="1" lang="ja-JP" altLang="en-US" dirty="0"/>
              <a:t>に</a:t>
            </a:r>
            <a:r>
              <a:rPr kumimoji="1" lang="en-US" altLang="ja-JP" dirty="0"/>
              <a:t>cuda7.0</a:t>
            </a:r>
            <a:r>
              <a:rPr kumimoji="1" lang="ja-JP" altLang="en-US" dirty="0" err="1"/>
              <a:t>，</a:t>
            </a:r>
            <a:r>
              <a:rPr kumimoji="1" lang="ja-JP" altLang="en-US" dirty="0"/>
              <a:t>コンテナ</a:t>
            </a:r>
            <a:r>
              <a:rPr kumimoji="1" lang="en-US" altLang="ja-JP" dirty="0"/>
              <a:t>2</a:t>
            </a:r>
            <a:r>
              <a:rPr kumimoji="1" lang="ja-JP" altLang="en-US" dirty="0"/>
              <a:t>に</a:t>
            </a:r>
            <a:r>
              <a:rPr kumimoji="1" lang="en-US" altLang="ja-JP" dirty="0"/>
              <a:t>cuda10.0</a:t>
            </a:r>
            <a:r>
              <a:rPr kumimoji="1" lang="ja-JP" altLang="en-US" dirty="0"/>
              <a:t>の環境を構築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BA7C158-9861-4FCF-9DEF-04E909B3CA50}"/>
              </a:ext>
            </a:extLst>
          </p:cNvPr>
          <p:cNvGrpSpPr/>
          <p:nvPr/>
        </p:nvGrpSpPr>
        <p:grpSpPr>
          <a:xfrm>
            <a:off x="2637591" y="2187365"/>
            <a:ext cx="6916818" cy="4188434"/>
            <a:chOff x="2329650" y="2187365"/>
            <a:chExt cx="6916818" cy="4188434"/>
          </a:xfrm>
        </p:grpSpPr>
        <p:sp>
          <p:nvSpPr>
            <p:cNvPr id="16" name="直方体 15">
              <a:extLst>
                <a:ext uri="{FF2B5EF4-FFF2-40B4-BE49-F238E27FC236}">
                  <a16:creationId xmlns:a16="http://schemas.microsoft.com/office/drawing/2014/main" id="{E4C2D991-6566-4852-838B-FD4C82F89BE8}"/>
                </a:ext>
              </a:extLst>
            </p:cNvPr>
            <p:cNvSpPr/>
            <p:nvPr/>
          </p:nvSpPr>
          <p:spPr>
            <a:xfrm>
              <a:off x="5814520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218CA89-CA86-4483-8982-A12AC8A56911}"/>
                </a:ext>
              </a:extLst>
            </p:cNvPr>
            <p:cNvSpPr/>
            <p:nvPr/>
          </p:nvSpPr>
          <p:spPr>
            <a:xfrm>
              <a:off x="5865825" y="3133043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1B21729F-CEB3-490A-BBE8-B9D668FB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9650" y="2187365"/>
              <a:ext cx="6916818" cy="4188434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A775B297-4436-4BD7-BAEF-B01B17A67FA0}"/>
                </a:ext>
              </a:extLst>
            </p:cNvPr>
            <p:cNvSpPr txBox="1"/>
            <p:nvPr/>
          </p:nvSpPr>
          <p:spPr>
            <a:xfrm>
              <a:off x="4562575" y="4666395"/>
              <a:ext cx="2196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/>
                <a:t>OS(ubuntu)</a:t>
              </a:r>
              <a:endParaRPr kumimoji="1" lang="ja-JP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D063F94-F8D6-4DDD-9DB4-0D9E012C4E69}"/>
                </a:ext>
              </a:extLst>
            </p:cNvPr>
            <p:cNvSpPr txBox="1"/>
            <p:nvPr/>
          </p:nvSpPr>
          <p:spPr>
            <a:xfrm>
              <a:off x="6101036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C797CEC-F4DD-4151-B4F3-479D3515F9C9}"/>
                </a:ext>
              </a:extLst>
            </p:cNvPr>
            <p:cNvSpPr txBox="1"/>
            <p:nvPr/>
          </p:nvSpPr>
          <p:spPr>
            <a:xfrm>
              <a:off x="6153143" y="3190795"/>
              <a:ext cx="12066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cuda10.0</a:t>
              </a:r>
              <a:endParaRPr kumimoji="1" lang="ja-JP" altLang="en-US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AAFFFB9-3A2D-4588-8ABD-EF114273DFB1}"/>
                </a:ext>
              </a:extLst>
            </p:cNvPr>
            <p:cNvSpPr/>
            <p:nvPr/>
          </p:nvSpPr>
          <p:spPr>
            <a:xfrm>
              <a:off x="5908921" y="3594974"/>
              <a:ext cx="1754324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 err="1"/>
                <a:t>tensorflow-gpu</a:t>
              </a:r>
              <a:endParaRPr lang="en-US" altLang="ja-JP" dirty="0"/>
            </a:p>
            <a:p>
              <a:pPr algn="ctr"/>
              <a:r>
                <a:rPr lang="en-US" altLang="ja-JP" dirty="0"/>
                <a:t>=1.13.0</a:t>
              </a:r>
            </a:p>
          </p:txBody>
        </p:sp>
        <p:sp>
          <p:nvSpPr>
            <p:cNvPr id="21" name="直方体 20">
              <a:extLst>
                <a:ext uri="{FF2B5EF4-FFF2-40B4-BE49-F238E27FC236}">
                  <a16:creationId xmlns:a16="http://schemas.microsoft.com/office/drawing/2014/main" id="{B51957E1-1DF5-4475-B34B-78BB751F4E2B}"/>
                </a:ext>
              </a:extLst>
            </p:cNvPr>
            <p:cNvSpPr/>
            <p:nvPr/>
          </p:nvSpPr>
          <p:spPr>
            <a:xfrm>
              <a:off x="3565433" y="2884129"/>
              <a:ext cx="2143561" cy="1710078"/>
            </a:xfrm>
            <a:prstGeom prst="cube">
              <a:avLst>
                <a:gd name="adj" fmla="val 11218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9D180E9-A751-47E1-849C-ABD9B2C9E75C}"/>
                </a:ext>
              </a:extLst>
            </p:cNvPr>
            <p:cNvSpPr/>
            <p:nvPr/>
          </p:nvSpPr>
          <p:spPr>
            <a:xfrm>
              <a:off x="3616739" y="3137094"/>
              <a:ext cx="1859369" cy="137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CE4CDD-8540-49C8-8FC0-0D65809EDDBD}"/>
                </a:ext>
              </a:extLst>
            </p:cNvPr>
            <p:cNvSpPr txBox="1"/>
            <p:nvPr/>
          </p:nvSpPr>
          <p:spPr>
            <a:xfrm>
              <a:off x="3851949" y="4201670"/>
              <a:ext cx="15302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OS(ubuntu)</a:t>
              </a:r>
              <a:endParaRPr kumimoji="1" lang="ja-JP" altLang="en-US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37488513-54A3-4FF0-A148-F1F8908F37B1}"/>
                </a:ext>
              </a:extLst>
            </p:cNvPr>
            <p:cNvSpPr txBox="1"/>
            <p:nvPr/>
          </p:nvSpPr>
          <p:spPr>
            <a:xfrm>
              <a:off x="3904056" y="3190795"/>
              <a:ext cx="12066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/>
                <a:t>cuda7.0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04EF7F2-E415-4B8E-BAB6-6DD0F5872ADF}"/>
                </a:ext>
              </a:extLst>
            </p:cNvPr>
            <p:cNvSpPr/>
            <p:nvPr/>
          </p:nvSpPr>
          <p:spPr>
            <a:xfrm>
              <a:off x="3904056" y="3594974"/>
              <a:ext cx="1206631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 err="1"/>
                <a:t>chainer</a:t>
              </a:r>
              <a:endParaRPr lang="en-US" altLang="ja-JP" dirty="0"/>
            </a:p>
            <a:p>
              <a:pPr algn="ctr"/>
              <a:r>
                <a:rPr lang="en-US" altLang="ja-JP" dirty="0"/>
                <a:t>=3.5.0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174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BAC89F20-F25E-4AEF-8E4A-A93987B0FF4D}"/>
              </a:ext>
            </a:extLst>
          </p:cNvPr>
          <p:cNvSpPr/>
          <p:nvPr/>
        </p:nvSpPr>
        <p:spPr>
          <a:xfrm>
            <a:off x="1430039" y="2269332"/>
            <a:ext cx="9331922" cy="2315353"/>
          </a:xfrm>
          <a:prstGeom prst="roundRect">
            <a:avLst>
              <a:gd name="adj" fmla="val 8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BB5B69-EC83-49A4-93AB-58C557A0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</a:t>
            </a:r>
            <a:r>
              <a:rPr kumimoji="1" lang="ja-JP" altLang="en-US" dirty="0"/>
              <a:t>コンテナを使う利点②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01F2F-4B36-4BFA-B5C9-277254016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間違った環境構築をした場合 ➡ コンテナから抜けるだけで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415997-AA30-40B2-B3AE-574FE63B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61F74A-B1D3-43B4-B48D-032098BAB2B9}"/>
              </a:ext>
            </a:extLst>
          </p:cNvPr>
          <p:cNvSpPr txBox="1"/>
          <p:nvPr/>
        </p:nvSpPr>
        <p:spPr>
          <a:xfrm>
            <a:off x="4194852" y="2613724"/>
            <a:ext cx="5771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ja-JP" altLang="en-US" sz="2000" dirty="0"/>
              <a:t>パッケージのアンインストール</a:t>
            </a:r>
            <a:endParaRPr kumimoji="1" lang="en-US" altLang="ja-JP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kumimoji="1" lang="ja-JP" altLang="en-US" sz="2000" dirty="0"/>
              <a:t>競合発生（</a:t>
            </a:r>
            <a:r>
              <a:rPr kumimoji="1" lang="en-US" altLang="ja-JP" sz="2000" dirty="0"/>
              <a:t>ROS</a:t>
            </a:r>
            <a:r>
              <a:rPr kumimoji="1" lang="ja-JP" altLang="en-US" sz="2000" dirty="0"/>
              <a:t>と</a:t>
            </a:r>
            <a:r>
              <a:rPr lang="en-US" altLang="ja-JP" sz="2000" dirty="0"/>
              <a:t>Anaconda</a:t>
            </a:r>
            <a:r>
              <a:rPr lang="ja-JP" altLang="en-US" sz="2000" dirty="0"/>
              <a:t>等）</a:t>
            </a:r>
            <a:r>
              <a:rPr lang="en-US" altLang="ja-JP" sz="20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000" dirty="0"/>
              <a:t>　➡ 競合解消のため色々試行錯誤</a:t>
            </a:r>
            <a:endParaRPr lang="en-US" altLang="ja-JP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ja-JP" altLang="en-US" sz="2000" dirty="0"/>
              <a:t>どうしようもなかったら最悪</a:t>
            </a:r>
            <a:r>
              <a:rPr lang="en-US" altLang="ja-JP" sz="2000" dirty="0"/>
              <a:t>OS</a:t>
            </a:r>
            <a:r>
              <a:rPr lang="ja-JP" altLang="en-US" sz="2000" dirty="0"/>
              <a:t>から入れ直し</a:t>
            </a:r>
            <a:endParaRPr lang="en-US" altLang="ja-JP" sz="2000" dirty="0"/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93E0A909-FFC5-4C2C-B5C6-3C5EAE0C61B1}"/>
              </a:ext>
            </a:extLst>
          </p:cNvPr>
          <p:cNvSpPr/>
          <p:nvPr/>
        </p:nvSpPr>
        <p:spPr>
          <a:xfrm>
            <a:off x="1732180" y="5113928"/>
            <a:ext cx="2240550" cy="1345020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コンテナ</a:t>
            </a:r>
            <a:endParaRPr kumimoji="1"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1AAEF6-2375-4C35-A8A0-8682108626D8}"/>
              </a:ext>
            </a:extLst>
          </p:cNvPr>
          <p:cNvSpPr txBox="1"/>
          <p:nvPr/>
        </p:nvSpPr>
        <p:spPr>
          <a:xfrm>
            <a:off x="4440056" y="5587699"/>
            <a:ext cx="585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コンテナから抜ける．以上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A2C0AD8-FB21-4BD9-9D10-9C097CDF41BF}"/>
              </a:ext>
            </a:extLst>
          </p:cNvPr>
          <p:cNvGrpSpPr/>
          <p:nvPr/>
        </p:nvGrpSpPr>
        <p:grpSpPr>
          <a:xfrm>
            <a:off x="1616245" y="2673157"/>
            <a:ext cx="2240550" cy="1507702"/>
            <a:chOff x="1404885" y="2939255"/>
            <a:chExt cx="2240550" cy="1507702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CA0CAAB-8E1F-4175-92D3-50A32FD5163F}"/>
                </a:ext>
              </a:extLst>
            </p:cNvPr>
            <p:cNvSpPr/>
            <p:nvPr/>
          </p:nvSpPr>
          <p:spPr>
            <a:xfrm>
              <a:off x="1727600" y="3023426"/>
              <a:ext cx="1595120" cy="1076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Freeform 1233">
              <a:extLst>
                <a:ext uri="{FF2B5EF4-FFF2-40B4-BE49-F238E27FC236}">
                  <a16:creationId xmlns:a16="http://schemas.microsoft.com/office/drawing/2014/main" id="{B04643BA-2841-4879-93D5-D54496931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4885" y="2939255"/>
              <a:ext cx="2240550" cy="1507702"/>
            </a:xfrm>
            <a:custGeom>
              <a:avLst/>
              <a:gdLst>
                <a:gd name="T0" fmla="*/ 160 w 192"/>
                <a:gd name="T1" fmla="*/ 112 h 128"/>
                <a:gd name="T2" fmla="*/ 176 w 192"/>
                <a:gd name="T3" fmla="*/ 96 h 128"/>
                <a:gd name="T4" fmla="*/ 176 w 192"/>
                <a:gd name="T5" fmla="*/ 16 h 128"/>
                <a:gd name="T6" fmla="*/ 160 w 192"/>
                <a:gd name="T7" fmla="*/ 0 h 128"/>
                <a:gd name="T8" fmla="*/ 32 w 192"/>
                <a:gd name="T9" fmla="*/ 0 h 128"/>
                <a:gd name="T10" fmla="*/ 16 w 192"/>
                <a:gd name="T11" fmla="*/ 16 h 128"/>
                <a:gd name="T12" fmla="*/ 16 w 192"/>
                <a:gd name="T13" fmla="*/ 96 h 128"/>
                <a:gd name="T14" fmla="*/ 32 w 192"/>
                <a:gd name="T15" fmla="*/ 112 h 128"/>
                <a:gd name="T16" fmla="*/ 0 w 192"/>
                <a:gd name="T17" fmla="*/ 112 h 128"/>
                <a:gd name="T18" fmla="*/ 0 w 192"/>
                <a:gd name="T19" fmla="*/ 128 h 128"/>
                <a:gd name="T20" fmla="*/ 192 w 192"/>
                <a:gd name="T21" fmla="*/ 128 h 128"/>
                <a:gd name="T22" fmla="*/ 192 w 192"/>
                <a:gd name="T23" fmla="*/ 112 h 128"/>
                <a:gd name="T24" fmla="*/ 160 w 192"/>
                <a:gd name="T25" fmla="*/ 112 h 128"/>
                <a:gd name="T26" fmla="*/ 32 w 192"/>
                <a:gd name="T27" fmla="*/ 16 h 128"/>
                <a:gd name="T28" fmla="*/ 160 w 192"/>
                <a:gd name="T29" fmla="*/ 16 h 128"/>
                <a:gd name="T30" fmla="*/ 160 w 192"/>
                <a:gd name="T31" fmla="*/ 96 h 128"/>
                <a:gd name="T32" fmla="*/ 32 w 192"/>
                <a:gd name="T33" fmla="*/ 96 h 128"/>
                <a:gd name="T34" fmla="*/ 32 w 192"/>
                <a:gd name="T35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28">
                  <a:moveTo>
                    <a:pt x="160" y="112"/>
                  </a:moveTo>
                  <a:cubicBezTo>
                    <a:pt x="169" y="112"/>
                    <a:pt x="176" y="105"/>
                    <a:pt x="176" y="9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05"/>
                    <a:pt x="23" y="112"/>
                    <a:pt x="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92" y="112"/>
                    <a:pt x="192" y="112"/>
                    <a:pt x="192" y="112"/>
                  </a:cubicBezTo>
                  <a:lnTo>
                    <a:pt x="160" y="112"/>
                  </a:lnTo>
                  <a:close/>
                  <a:moveTo>
                    <a:pt x="32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32" y="96"/>
                    <a:pt x="32" y="96"/>
                    <a:pt x="32" y="96"/>
                  </a:cubicBezTo>
                  <a:lnTo>
                    <a:pt x="32" y="1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128A965-281B-4773-A9C0-A7D4E596DF46}"/>
              </a:ext>
            </a:extLst>
          </p:cNvPr>
          <p:cNvSpPr/>
          <p:nvPr/>
        </p:nvSpPr>
        <p:spPr>
          <a:xfrm>
            <a:off x="1430039" y="4948556"/>
            <a:ext cx="9331922" cy="1675764"/>
          </a:xfrm>
          <a:prstGeom prst="roundRect">
            <a:avLst>
              <a:gd name="adj" fmla="val 88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93A930-AB4C-4108-A9FF-073A7DEE436F}"/>
              </a:ext>
            </a:extLst>
          </p:cNvPr>
          <p:cNvSpPr txBox="1"/>
          <p:nvPr/>
        </p:nvSpPr>
        <p:spPr>
          <a:xfrm>
            <a:off x="4353560" y="2004238"/>
            <a:ext cx="348488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PC</a:t>
            </a:r>
            <a:r>
              <a:rPr kumimoji="1" lang="ja-JP" altLang="en-US" sz="2400" dirty="0"/>
              <a:t>本体に構築した場合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4CE6104-B84B-4D2F-B17B-B6C3778FBFAE}"/>
              </a:ext>
            </a:extLst>
          </p:cNvPr>
          <p:cNvSpPr txBox="1"/>
          <p:nvPr/>
        </p:nvSpPr>
        <p:spPr>
          <a:xfrm>
            <a:off x="4274871" y="4735745"/>
            <a:ext cx="3642258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コンテナに構築した場合</a:t>
            </a:r>
          </a:p>
        </p:txBody>
      </p:sp>
    </p:spTree>
    <p:extLst>
      <p:ext uri="{BB962C8B-B14F-4D97-AF65-F5344CB8AC3E}">
        <p14:creationId xmlns:p14="http://schemas.microsoft.com/office/powerpoint/2010/main" val="3843187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EADA81-BC8B-4B37-9399-987E4132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機械学習でコンテナを使う利点③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0C4E92-D0F2-4480-A823-5310DA02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359282" cy="1327014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コンテナ内は完全に独立した環境 ➡ 競合の回避</a:t>
            </a:r>
            <a:endParaRPr kumimoji="1" lang="en-US" altLang="ja-JP" dirty="0"/>
          </a:p>
          <a:p>
            <a:r>
              <a:rPr kumimoji="1" lang="ja-JP" altLang="en-US" sz="2400" dirty="0"/>
              <a:t>（</a:t>
            </a:r>
            <a:r>
              <a:rPr lang="ja-JP" altLang="en-US" sz="2400" dirty="0"/>
              <a:t>ただし，</a:t>
            </a:r>
            <a:r>
              <a:rPr kumimoji="1" lang="ja-JP" altLang="en-US" sz="2400" dirty="0"/>
              <a:t>設定すればホスト↔コンテナ間，コンテナ↔コンテナ間で共有することも可）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D19B2-C9FE-4C4A-8779-9CD62846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6" name="Freeform 1233">
            <a:extLst>
              <a:ext uri="{FF2B5EF4-FFF2-40B4-BE49-F238E27FC236}">
                <a16:creationId xmlns:a16="http://schemas.microsoft.com/office/drawing/2014/main" id="{1B21729F-CEB3-490A-BBE8-B9D668FB7A27}"/>
              </a:ext>
            </a:extLst>
          </p:cNvPr>
          <p:cNvSpPr>
            <a:spLocks noEditPoints="1"/>
          </p:cNvSpPr>
          <p:nvPr/>
        </p:nvSpPr>
        <p:spPr bwMode="auto">
          <a:xfrm>
            <a:off x="1281251" y="2611276"/>
            <a:ext cx="3953179" cy="3457034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75B297-4436-4BD7-BAEF-B01B17A67FA0}"/>
              </a:ext>
            </a:extLst>
          </p:cNvPr>
          <p:cNvSpPr txBox="1"/>
          <p:nvPr/>
        </p:nvSpPr>
        <p:spPr>
          <a:xfrm>
            <a:off x="2156424" y="4678709"/>
            <a:ext cx="209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OS(ubuntu)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39F7B9-CB2B-4E33-A234-6E2D113DDABD}"/>
              </a:ext>
            </a:extLst>
          </p:cNvPr>
          <p:cNvSpPr txBox="1"/>
          <p:nvPr/>
        </p:nvSpPr>
        <p:spPr>
          <a:xfrm>
            <a:off x="2577141" y="3217721"/>
            <a:ext cx="1259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anaconda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F281CF-30C4-4774-BD14-2AF5185EDC6E}"/>
              </a:ext>
            </a:extLst>
          </p:cNvPr>
          <p:cNvSpPr txBox="1"/>
          <p:nvPr/>
        </p:nvSpPr>
        <p:spPr>
          <a:xfrm>
            <a:off x="2577141" y="4309377"/>
            <a:ext cx="11747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ROS</a:t>
            </a:r>
            <a:endParaRPr kumimoji="1" lang="ja-JP" altLang="en-US" dirty="0"/>
          </a:p>
        </p:txBody>
      </p: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F9D561FB-44CD-4334-BF9E-692300D3D4AA}"/>
              </a:ext>
            </a:extLst>
          </p:cNvPr>
          <p:cNvSpPr/>
          <p:nvPr/>
        </p:nvSpPr>
        <p:spPr>
          <a:xfrm rot="16200000">
            <a:off x="2858199" y="3788972"/>
            <a:ext cx="693433" cy="334824"/>
          </a:xfrm>
          <a:prstGeom prst="leftRightArrow">
            <a:avLst>
              <a:gd name="adj1" fmla="val 37179"/>
              <a:gd name="adj2" fmla="val 38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B64EF22-14CF-4738-AB06-87B721EA4F10}"/>
              </a:ext>
            </a:extLst>
          </p:cNvPr>
          <p:cNvSpPr txBox="1"/>
          <p:nvPr/>
        </p:nvSpPr>
        <p:spPr>
          <a:xfrm>
            <a:off x="3415273" y="3735045"/>
            <a:ext cx="96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/>
                </a:solidFill>
              </a:rPr>
              <a:t>競合</a:t>
            </a:r>
            <a:endParaRPr kumimoji="1" lang="en-US" altLang="ja-JP" sz="2400" b="1" dirty="0">
              <a:solidFill>
                <a:schemeClr val="accent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DEDE33-84AA-4988-B75F-EC7F5E2416DF}"/>
              </a:ext>
            </a:extLst>
          </p:cNvPr>
          <p:cNvSpPr txBox="1"/>
          <p:nvPr/>
        </p:nvSpPr>
        <p:spPr>
          <a:xfrm>
            <a:off x="7594697" y="4702009"/>
            <a:ext cx="204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OS(ubuntu)</a:t>
            </a:r>
            <a:endParaRPr kumimoji="1" lang="ja-JP" altLang="en-US" sz="2800" dirty="0"/>
          </a:p>
        </p:txBody>
      </p:sp>
      <p:sp>
        <p:nvSpPr>
          <p:cNvPr id="19" name="直方体 18">
            <a:extLst>
              <a:ext uri="{FF2B5EF4-FFF2-40B4-BE49-F238E27FC236}">
                <a16:creationId xmlns:a16="http://schemas.microsoft.com/office/drawing/2014/main" id="{D7F61904-EB51-46BE-96E5-B6E7F9A6B309}"/>
              </a:ext>
            </a:extLst>
          </p:cNvPr>
          <p:cNvSpPr/>
          <p:nvPr/>
        </p:nvSpPr>
        <p:spPr>
          <a:xfrm>
            <a:off x="7474199" y="3128996"/>
            <a:ext cx="2140660" cy="1161414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0B10AE7-5D03-449D-B2A6-AEEF316683B2}"/>
              </a:ext>
            </a:extLst>
          </p:cNvPr>
          <p:cNvSpPr/>
          <p:nvPr/>
        </p:nvSpPr>
        <p:spPr>
          <a:xfrm>
            <a:off x="7594697" y="3468780"/>
            <a:ext cx="1653244" cy="74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D37C1AB-E678-4734-90F3-A6E2B9C81B20}"/>
              </a:ext>
            </a:extLst>
          </p:cNvPr>
          <p:cNvSpPr txBox="1"/>
          <p:nvPr/>
        </p:nvSpPr>
        <p:spPr>
          <a:xfrm>
            <a:off x="7722101" y="3863114"/>
            <a:ext cx="14215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OS(ubuntu)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5634032-F4A7-4190-A1EF-7C2A7EDE7A07}"/>
              </a:ext>
            </a:extLst>
          </p:cNvPr>
          <p:cNvSpPr txBox="1"/>
          <p:nvPr/>
        </p:nvSpPr>
        <p:spPr>
          <a:xfrm>
            <a:off x="7763832" y="3516788"/>
            <a:ext cx="12708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anaconda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4832AD7-D186-4A9B-BCB8-A4822BA6F9C0}"/>
              </a:ext>
            </a:extLst>
          </p:cNvPr>
          <p:cNvSpPr txBox="1"/>
          <p:nvPr/>
        </p:nvSpPr>
        <p:spPr>
          <a:xfrm>
            <a:off x="8030288" y="4385538"/>
            <a:ext cx="1028481" cy="31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ROS</a:t>
            </a:r>
            <a:endParaRPr kumimoji="1" lang="ja-JP" altLang="en-US" dirty="0"/>
          </a:p>
        </p:txBody>
      </p:sp>
      <p:sp>
        <p:nvSpPr>
          <p:cNvPr id="26" name="Freeform 1233">
            <a:extLst>
              <a:ext uri="{FF2B5EF4-FFF2-40B4-BE49-F238E27FC236}">
                <a16:creationId xmlns:a16="http://schemas.microsoft.com/office/drawing/2014/main" id="{5A4A33A0-B6D7-47FE-925B-70E0414954B6}"/>
              </a:ext>
            </a:extLst>
          </p:cNvPr>
          <p:cNvSpPr>
            <a:spLocks noEditPoints="1"/>
          </p:cNvSpPr>
          <p:nvPr/>
        </p:nvSpPr>
        <p:spPr bwMode="auto">
          <a:xfrm>
            <a:off x="6631034" y="2624196"/>
            <a:ext cx="3953179" cy="3457034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868C04-DBE1-4129-A4D4-1E1C6CBE87D0}"/>
              </a:ext>
            </a:extLst>
          </p:cNvPr>
          <p:cNvSpPr txBox="1"/>
          <p:nvPr/>
        </p:nvSpPr>
        <p:spPr>
          <a:xfrm>
            <a:off x="1843569" y="6184765"/>
            <a:ext cx="267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競合の可能性あり</a:t>
            </a:r>
            <a:endParaRPr kumimoji="1" lang="ja-JP" altLang="en-US" sz="24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AA52796-BCD8-4316-AC3F-421FF7CB52F7}"/>
              </a:ext>
            </a:extLst>
          </p:cNvPr>
          <p:cNvSpPr txBox="1"/>
          <p:nvPr/>
        </p:nvSpPr>
        <p:spPr>
          <a:xfrm>
            <a:off x="7903613" y="6196723"/>
            <a:ext cx="171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chemeClr val="accent2"/>
                </a:solidFill>
              </a:rPr>
              <a:t>競合しない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DC98C0B-CC2A-4E08-808A-3BCE238E903B}"/>
              </a:ext>
            </a:extLst>
          </p:cNvPr>
          <p:cNvSpPr txBox="1"/>
          <p:nvPr/>
        </p:nvSpPr>
        <p:spPr>
          <a:xfrm>
            <a:off x="9796929" y="3148002"/>
            <a:ext cx="20774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2"/>
                </a:solidFill>
              </a:rPr>
              <a:t>コンテナ内はホストとは完全に独立 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accent2"/>
                </a:solidFill>
              </a:rPr>
              <a:t>➡ 競合しない</a:t>
            </a:r>
          </a:p>
        </p:txBody>
      </p:sp>
    </p:spTree>
    <p:extLst>
      <p:ext uri="{BB962C8B-B14F-4D97-AF65-F5344CB8AC3E}">
        <p14:creationId xmlns:p14="http://schemas.microsoft.com/office/powerpoint/2010/main" val="9282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2E1E197-1CEF-4F3E-8759-A9D9C3DC7E6A}"/>
              </a:ext>
            </a:extLst>
          </p:cNvPr>
          <p:cNvSpPr/>
          <p:nvPr/>
        </p:nvSpPr>
        <p:spPr>
          <a:xfrm>
            <a:off x="4336390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B6B2159-ADB8-464F-AB5A-324FAC6AA7D8}"/>
              </a:ext>
            </a:extLst>
          </p:cNvPr>
          <p:cNvSpPr/>
          <p:nvPr/>
        </p:nvSpPr>
        <p:spPr>
          <a:xfrm>
            <a:off x="34093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7F2666-43BA-4084-971F-BDE577664B23}"/>
              </a:ext>
            </a:extLst>
          </p:cNvPr>
          <p:cNvSpPr/>
          <p:nvPr/>
        </p:nvSpPr>
        <p:spPr>
          <a:xfrm>
            <a:off x="822076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C8A0F6-C40B-4496-8E36-9FB0F84F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コンテナ作成</a:t>
            </a:r>
            <a:r>
              <a:rPr kumimoji="1" lang="en-US" altLang="ja-JP" dirty="0"/>
              <a:t> </a:t>
            </a:r>
            <a:r>
              <a:rPr kumimoji="1" lang="ja-JP" altLang="en-US" dirty="0"/>
              <a:t>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F05A57-8E5F-4CA1-9B62-976764EB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コンテナ作成のおおまかな流れ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A65606-4F82-437C-84A4-7A58B174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8DB536C-01C1-442D-9116-0CF98B727E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A5DB5B-FDB6-4CFC-B06A-A59511E95E29}"/>
              </a:ext>
            </a:extLst>
          </p:cNvPr>
          <p:cNvSpPr/>
          <p:nvPr/>
        </p:nvSpPr>
        <p:spPr>
          <a:xfrm>
            <a:off x="879407" y="2650411"/>
            <a:ext cx="2168165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tx1"/>
                </a:solidFill>
              </a:rPr>
              <a:t>Dockerfile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2FCD64-1A9B-4E6B-9195-675BC049CE88}"/>
              </a:ext>
            </a:extLst>
          </p:cNvPr>
          <p:cNvSpPr/>
          <p:nvPr/>
        </p:nvSpPr>
        <p:spPr>
          <a:xfrm>
            <a:off x="5142236" y="2661219"/>
            <a:ext cx="1880647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image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9C76205-7EBE-4000-8CB8-C22A53CBA6A3}"/>
              </a:ext>
            </a:extLst>
          </p:cNvPr>
          <p:cNvSpPr/>
          <p:nvPr/>
        </p:nvSpPr>
        <p:spPr>
          <a:xfrm>
            <a:off x="8924466" y="2580218"/>
            <a:ext cx="2205870" cy="1231795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コンテナ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937D82-8606-4782-8E84-A37D19BFEF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047572" y="3230415"/>
            <a:ext cx="2094664" cy="10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E4CA8E-BA0E-4055-8ACA-09E7C0F99123}"/>
              </a:ext>
            </a:extLst>
          </p:cNvPr>
          <p:cNvCxnSpPr>
            <a:cxnSpLocks/>
          </p:cNvCxnSpPr>
          <p:nvPr/>
        </p:nvCxnSpPr>
        <p:spPr>
          <a:xfrm flipV="1">
            <a:off x="7038465" y="3230416"/>
            <a:ext cx="18860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72FDA0-EF66-43A8-B2A8-F58DD69A0A0B}"/>
              </a:ext>
            </a:extLst>
          </p:cNvPr>
          <p:cNvSpPr txBox="1"/>
          <p:nvPr/>
        </p:nvSpPr>
        <p:spPr>
          <a:xfrm>
            <a:off x="3558821" y="2570347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1ACBBF-C657-4029-8F37-54A5750C897B}"/>
              </a:ext>
            </a:extLst>
          </p:cNvPr>
          <p:cNvSpPr txBox="1"/>
          <p:nvPr/>
        </p:nvSpPr>
        <p:spPr>
          <a:xfrm>
            <a:off x="354615" y="4120616"/>
            <a:ext cx="343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作成する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の内容を</a:t>
            </a:r>
            <a:r>
              <a:rPr kumimoji="1" lang="ja-JP" altLang="en-US" sz="2400" dirty="0"/>
              <a:t>記述</a:t>
            </a:r>
            <a:br>
              <a:rPr kumimoji="1" lang="en-US" altLang="ja-JP" sz="2400" dirty="0"/>
            </a:br>
            <a:r>
              <a:rPr lang="ja-JP" altLang="en-US" sz="2400" dirty="0"/>
              <a:t>（インストールするパッケージ等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F52709-ABAB-440B-96D7-115FB6E41DF1}"/>
              </a:ext>
            </a:extLst>
          </p:cNvPr>
          <p:cNvSpPr txBox="1"/>
          <p:nvPr/>
        </p:nvSpPr>
        <p:spPr>
          <a:xfrm>
            <a:off x="4457332" y="4735308"/>
            <a:ext cx="337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/>
              <a:t>Dockerfile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2A0D3F-A6D1-44EA-B2B1-1A5B44C1306D}"/>
              </a:ext>
            </a:extLst>
          </p:cNvPr>
          <p:cNvSpPr txBox="1"/>
          <p:nvPr/>
        </p:nvSpPr>
        <p:spPr>
          <a:xfrm>
            <a:off x="7500449" y="2563925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2C5E2C1-46DD-483F-ACB3-D0325B02E79B}"/>
              </a:ext>
            </a:extLst>
          </p:cNvPr>
          <p:cNvSpPr txBox="1"/>
          <p:nvPr/>
        </p:nvSpPr>
        <p:spPr>
          <a:xfrm>
            <a:off x="8331846" y="4357623"/>
            <a:ext cx="337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ubuntu</a:t>
            </a:r>
            <a:r>
              <a:rPr kumimoji="1" lang="ja-JP" altLang="en-US" sz="2400" dirty="0"/>
              <a:t>等の</a:t>
            </a:r>
            <a:r>
              <a:rPr kumimoji="1" lang="en-US" altLang="ja-JP" sz="2400" dirty="0"/>
              <a:t>OS</a:t>
            </a:r>
            <a:r>
              <a:rPr kumimoji="1" lang="ja-JP" altLang="en-US" sz="2400" dirty="0"/>
              <a:t>をベースにした環境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45003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40D8D26-D9C4-4F6C-9500-90BC6763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ホストとコンテナの関係性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370B65-568E-4FA0-9252-1F0273DE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機械学習の場合のイメージ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63132BF-C2B5-4A18-8365-7ECA957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6759D-F3B3-4DCA-95CB-FE1BB35EFE41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sp>
        <p:nvSpPr>
          <p:cNvPr id="7" name="Freeform 1233">
            <a:extLst>
              <a:ext uri="{FF2B5EF4-FFF2-40B4-BE49-F238E27FC236}">
                <a16:creationId xmlns:a16="http://schemas.microsoft.com/office/drawing/2014/main" id="{DEB79A7E-FFE0-4D52-B21D-8F7BF5DA8CF8}"/>
              </a:ext>
            </a:extLst>
          </p:cNvPr>
          <p:cNvSpPr>
            <a:spLocks noEditPoints="1"/>
          </p:cNvSpPr>
          <p:nvPr/>
        </p:nvSpPr>
        <p:spPr bwMode="auto">
          <a:xfrm>
            <a:off x="652195" y="2765543"/>
            <a:ext cx="5382259" cy="3621808"/>
          </a:xfrm>
          <a:custGeom>
            <a:avLst/>
            <a:gdLst>
              <a:gd name="T0" fmla="*/ 160 w 192"/>
              <a:gd name="T1" fmla="*/ 112 h 128"/>
              <a:gd name="T2" fmla="*/ 176 w 192"/>
              <a:gd name="T3" fmla="*/ 96 h 128"/>
              <a:gd name="T4" fmla="*/ 176 w 192"/>
              <a:gd name="T5" fmla="*/ 16 h 128"/>
              <a:gd name="T6" fmla="*/ 160 w 192"/>
              <a:gd name="T7" fmla="*/ 0 h 128"/>
              <a:gd name="T8" fmla="*/ 32 w 192"/>
              <a:gd name="T9" fmla="*/ 0 h 128"/>
              <a:gd name="T10" fmla="*/ 16 w 192"/>
              <a:gd name="T11" fmla="*/ 16 h 128"/>
              <a:gd name="T12" fmla="*/ 16 w 192"/>
              <a:gd name="T13" fmla="*/ 96 h 128"/>
              <a:gd name="T14" fmla="*/ 32 w 192"/>
              <a:gd name="T15" fmla="*/ 112 h 128"/>
              <a:gd name="T16" fmla="*/ 0 w 192"/>
              <a:gd name="T17" fmla="*/ 112 h 128"/>
              <a:gd name="T18" fmla="*/ 0 w 192"/>
              <a:gd name="T19" fmla="*/ 128 h 128"/>
              <a:gd name="T20" fmla="*/ 192 w 192"/>
              <a:gd name="T21" fmla="*/ 128 h 128"/>
              <a:gd name="T22" fmla="*/ 192 w 192"/>
              <a:gd name="T23" fmla="*/ 112 h 128"/>
              <a:gd name="T24" fmla="*/ 160 w 192"/>
              <a:gd name="T25" fmla="*/ 112 h 128"/>
              <a:gd name="T26" fmla="*/ 32 w 192"/>
              <a:gd name="T27" fmla="*/ 16 h 128"/>
              <a:gd name="T28" fmla="*/ 160 w 192"/>
              <a:gd name="T29" fmla="*/ 16 h 128"/>
              <a:gd name="T30" fmla="*/ 160 w 192"/>
              <a:gd name="T31" fmla="*/ 96 h 128"/>
              <a:gd name="T32" fmla="*/ 32 w 192"/>
              <a:gd name="T33" fmla="*/ 96 h 128"/>
              <a:gd name="T34" fmla="*/ 32 w 192"/>
              <a:gd name="T35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2" h="128">
                <a:moveTo>
                  <a:pt x="160" y="112"/>
                </a:moveTo>
                <a:cubicBezTo>
                  <a:pt x="169" y="112"/>
                  <a:pt x="176" y="105"/>
                  <a:pt x="176" y="96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3" y="0"/>
                  <a:pt x="16" y="7"/>
                  <a:pt x="16" y="1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105"/>
                  <a:pt x="23" y="112"/>
                  <a:pt x="3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8"/>
                  <a:pt x="0" y="128"/>
                  <a:pt x="0" y="128"/>
                </a:cubicBezTo>
                <a:cubicBezTo>
                  <a:pt x="192" y="128"/>
                  <a:pt x="192" y="128"/>
                  <a:pt x="192" y="128"/>
                </a:cubicBezTo>
                <a:cubicBezTo>
                  <a:pt x="192" y="112"/>
                  <a:pt x="192" y="112"/>
                  <a:pt x="192" y="112"/>
                </a:cubicBezTo>
                <a:lnTo>
                  <a:pt x="160" y="112"/>
                </a:lnTo>
                <a:close/>
                <a:moveTo>
                  <a:pt x="32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32" y="96"/>
                  <a:pt x="32" y="96"/>
                  <a:pt x="32" y="96"/>
                </a:cubicBezTo>
                <a:lnTo>
                  <a:pt x="32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A0A02A4-3854-4061-8199-AAC1F13F98EB}"/>
              </a:ext>
            </a:extLst>
          </p:cNvPr>
          <p:cNvSpPr/>
          <p:nvPr/>
        </p:nvSpPr>
        <p:spPr>
          <a:xfrm>
            <a:off x="6433295" y="2903455"/>
            <a:ext cx="4775175" cy="3194271"/>
          </a:xfrm>
          <a:prstGeom prst="roundRect">
            <a:avLst>
              <a:gd name="adj" fmla="val 805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049E829E-2E09-4D30-B46B-754A7064BAF2}"/>
              </a:ext>
            </a:extLst>
          </p:cNvPr>
          <p:cNvSpPr/>
          <p:nvPr/>
        </p:nvSpPr>
        <p:spPr>
          <a:xfrm rot="15887530">
            <a:off x="5533979" y="2478275"/>
            <a:ext cx="927341" cy="220968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直方体 12">
            <a:extLst>
              <a:ext uri="{FF2B5EF4-FFF2-40B4-BE49-F238E27FC236}">
                <a16:creationId xmlns:a16="http://schemas.microsoft.com/office/drawing/2014/main" id="{9CF55AC0-A3FC-4996-9432-77BC8F2271DD}"/>
              </a:ext>
            </a:extLst>
          </p:cNvPr>
          <p:cNvSpPr/>
          <p:nvPr/>
        </p:nvSpPr>
        <p:spPr>
          <a:xfrm>
            <a:off x="6657439" y="3086641"/>
            <a:ext cx="4326886" cy="2908806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B97243-0CDB-44DF-94C4-90CDBD2CD0DC}"/>
              </a:ext>
            </a:extLst>
          </p:cNvPr>
          <p:cNvSpPr txBox="1"/>
          <p:nvPr/>
        </p:nvSpPr>
        <p:spPr>
          <a:xfrm>
            <a:off x="2566035" y="3390696"/>
            <a:ext cx="142518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docker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988E59-C729-4D59-BA93-DBFF8AB6874E}"/>
              </a:ext>
            </a:extLst>
          </p:cNvPr>
          <p:cNvSpPr txBox="1"/>
          <p:nvPr/>
        </p:nvSpPr>
        <p:spPr>
          <a:xfrm>
            <a:off x="1701975" y="4777267"/>
            <a:ext cx="315330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NVIDIA</a:t>
            </a:r>
            <a:r>
              <a:rPr kumimoji="1" lang="ja-JP" altLang="en-US" sz="2800" dirty="0"/>
              <a:t>ドライバー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C073423-FF62-4AE8-BFE0-093760C1B00C}"/>
              </a:ext>
            </a:extLst>
          </p:cNvPr>
          <p:cNvSpPr/>
          <p:nvPr/>
        </p:nvSpPr>
        <p:spPr>
          <a:xfrm>
            <a:off x="1708902" y="4080762"/>
            <a:ext cx="3268844" cy="46166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400" dirty="0" err="1">
                <a:solidFill>
                  <a:srgbClr val="202124"/>
                </a:solidFill>
                <a:latin typeface="Roboto"/>
              </a:rPr>
              <a:t>nvidia</a:t>
            </a:r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-</a:t>
            </a:r>
            <a:r>
              <a:rPr lang="en-US" altLang="ja-JP" sz="2400" dirty="0" err="1">
                <a:solidFill>
                  <a:srgbClr val="202124"/>
                </a:solidFill>
                <a:latin typeface="Roboto"/>
              </a:rPr>
              <a:t>containar</a:t>
            </a:r>
            <a:r>
              <a:rPr lang="en-US" altLang="ja-JP" sz="2400" dirty="0">
                <a:solidFill>
                  <a:srgbClr val="202124"/>
                </a:solidFill>
                <a:latin typeface="Roboto"/>
              </a:rPr>
              <a:t>-toolkit</a:t>
            </a:r>
            <a:endParaRPr lang="ja-JP" altLang="en-US" sz="24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E86965E-C64A-41FD-BE3C-B9A3E3763F25}"/>
              </a:ext>
            </a:extLst>
          </p:cNvPr>
          <p:cNvSpPr/>
          <p:nvPr/>
        </p:nvSpPr>
        <p:spPr>
          <a:xfrm>
            <a:off x="6769123" y="3863889"/>
            <a:ext cx="3354604" cy="1999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52EF18-CD67-4DE1-B5E3-B34A28099E94}"/>
              </a:ext>
            </a:extLst>
          </p:cNvPr>
          <p:cNvSpPr txBox="1"/>
          <p:nvPr/>
        </p:nvSpPr>
        <p:spPr>
          <a:xfrm>
            <a:off x="7577537" y="5435062"/>
            <a:ext cx="185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OS(ubuntu)</a:t>
            </a:r>
            <a:endParaRPr kumimoji="1" lang="ja-JP" altLang="en-US" sz="20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05BA63E-2252-45A6-95F4-52D13CDA9A93}"/>
              </a:ext>
            </a:extLst>
          </p:cNvPr>
          <p:cNvSpPr/>
          <p:nvPr/>
        </p:nvSpPr>
        <p:spPr>
          <a:xfrm>
            <a:off x="6898513" y="3930298"/>
            <a:ext cx="3130459" cy="441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E3EB0F-7A99-424E-B4E1-5D7F6B07BA87}"/>
              </a:ext>
            </a:extLst>
          </p:cNvPr>
          <p:cNvSpPr/>
          <p:nvPr/>
        </p:nvSpPr>
        <p:spPr>
          <a:xfrm>
            <a:off x="6812002" y="3949888"/>
            <a:ext cx="3268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 err="1"/>
              <a:t>cuda</a:t>
            </a:r>
            <a:endParaRPr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0E3AF68-EE2A-4578-916F-BC4612311246}"/>
              </a:ext>
            </a:extLst>
          </p:cNvPr>
          <p:cNvSpPr txBox="1"/>
          <p:nvPr/>
        </p:nvSpPr>
        <p:spPr>
          <a:xfrm>
            <a:off x="1261048" y="2116584"/>
            <a:ext cx="439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docker, </a:t>
            </a:r>
            <a:r>
              <a:rPr kumimoji="1" lang="en-US" altLang="ja-JP" sz="2000" dirty="0" err="1"/>
              <a:t>nvidia</a:t>
            </a:r>
            <a:r>
              <a:rPr kumimoji="1" lang="en-US" altLang="ja-JP" sz="2000" dirty="0"/>
              <a:t>-container-toolkit</a:t>
            </a:r>
            <a:r>
              <a:rPr kumimoji="1" lang="ja-JP" altLang="en-US" sz="2000" dirty="0"/>
              <a:t>のみ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ホスト側にインストール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888248-5FC8-4317-A2A1-1434CED56851}"/>
              </a:ext>
            </a:extLst>
          </p:cNvPr>
          <p:cNvSpPr txBox="1"/>
          <p:nvPr/>
        </p:nvSpPr>
        <p:spPr>
          <a:xfrm>
            <a:off x="6621920" y="1907109"/>
            <a:ext cx="4397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それ以外（</a:t>
            </a:r>
            <a:r>
              <a:rPr kumimoji="1" lang="en-US" altLang="ja-JP" sz="2000" dirty="0" err="1"/>
              <a:t>cuda</a:t>
            </a:r>
            <a:r>
              <a:rPr kumimoji="1" lang="en-US" altLang="ja-JP" sz="2000" dirty="0"/>
              <a:t>, </a:t>
            </a:r>
            <a:r>
              <a:rPr kumimoji="1" lang="ja-JP" altLang="en-US" sz="2000" dirty="0"/>
              <a:t>機械学習フレームワーク</a:t>
            </a:r>
            <a:r>
              <a:rPr kumimoji="1" lang="en-US" altLang="ja-JP" sz="2000" dirty="0"/>
              <a:t>, python</a:t>
            </a:r>
            <a:r>
              <a:rPr kumimoji="1" lang="ja-JP" altLang="en-US" sz="2000" dirty="0"/>
              <a:t>等）</a:t>
            </a:r>
            <a:r>
              <a:rPr lang="ja-JP" altLang="en-US" sz="2000" dirty="0"/>
              <a:t>全てを</a:t>
            </a:r>
            <a:r>
              <a:rPr kumimoji="1" lang="ja-JP" altLang="en-US" sz="2000" dirty="0"/>
              <a:t>コンテナ内の</a:t>
            </a:r>
            <a:r>
              <a:rPr lang="en-US" altLang="ja-JP" sz="2000" dirty="0"/>
              <a:t>OS</a:t>
            </a:r>
            <a:r>
              <a:rPr lang="ja-JP" altLang="en-US" sz="2000" dirty="0"/>
              <a:t>上にインストール</a:t>
            </a:r>
            <a:endParaRPr kumimoji="1" lang="ja-JP" altLang="en-US" sz="20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10EC17-B6CF-4C60-85FF-7D7B1EFCFB6B}"/>
              </a:ext>
            </a:extLst>
          </p:cNvPr>
          <p:cNvSpPr/>
          <p:nvPr/>
        </p:nvSpPr>
        <p:spPr>
          <a:xfrm>
            <a:off x="6898513" y="4460531"/>
            <a:ext cx="3130459" cy="494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機械学習フレームワーク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BEBD01-29F4-4403-9D34-B2D5F1F8B93B}"/>
              </a:ext>
            </a:extLst>
          </p:cNvPr>
          <p:cNvSpPr/>
          <p:nvPr/>
        </p:nvSpPr>
        <p:spPr>
          <a:xfrm>
            <a:off x="6898513" y="5037431"/>
            <a:ext cx="313045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その他必要なパッケージ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864236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781DD-4C08-489C-9530-92684C05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F758F1-4F8E-4EB0-A928-366EE056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029615" cy="5603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ja-JP" dirty="0"/>
              <a:t>1. Docker</a:t>
            </a:r>
            <a:r>
              <a:rPr lang="ja-JP" altLang="en-US" dirty="0"/>
              <a:t>をインストール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2. </a:t>
            </a:r>
            <a:r>
              <a:rPr lang="ja-JP" altLang="en-US" dirty="0"/>
              <a:t>自分の</a:t>
            </a:r>
            <a:r>
              <a:rPr lang="en-US" altLang="ja-JP" dirty="0"/>
              <a:t>PC</a:t>
            </a:r>
            <a:r>
              <a:rPr lang="ja-JP" altLang="en-US" dirty="0"/>
              <a:t>に搭載されている</a:t>
            </a:r>
            <a:r>
              <a:rPr lang="en-US" altLang="ja-JP" dirty="0"/>
              <a:t>GPU</a:t>
            </a:r>
            <a:r>
              <a:rPr lang="ja-JP" altLang="en-US" dirty="0"/>
              <a:t>の，</a:t>
            </a:r>
            <a:r>
              <a:rPr lang="en-US" altLang="ja-JP" dirty="0"/>
              <a:t>NVIDIA-driver</a:t>
            </a:r>
            <a:r>
              <a:rPr lang="ja-JP" altLang="en-US" dirty="0"/>
              <a:t>（基本最新で</a:t>
            </a:r>
            <a:r>
              <a:rPr lang="en-US" altLang="ja-JP" dirty="0"/>
              <a:t>OK</a:t>
            </a:r>
            <a:r>
              <a:rPr lang="ja-JP" altLang="en-US" dirty="0"/>
              <a:t>）をインストール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3. </a:t>
            </a:r>
            <a:r>
              <a:rPr lang="en-US" altLang="ja-JP" dirty="0" err="1"/>
              <a:t>nvidia</a:t>
            </a:r>
            <a:r>
              <a:rPr lang="en-US" altLang="ja-JP" dirty="0"/>
              <a:t>-container-toolkit</a:t>
            </a:r>
            <a:r>
              <a:rPr lang="ja-JP" altLang="en-US" dirty="0"/>
              <a:t>をインストール（</a:t>
            </a:r>
            <a:r>
              <a:rPr lang="en-US" altLang="ja-JP" dirty="0"/>
              <a:t>1.</a:t>
            </a:r>
            <a:r>
              <a:rPr lang="ja-JP" altLang="en-US" dirty="0"/>
              <a:t>～</a:t>
            </a:r>
            <a:r>
              <a:rPr lang="en-US" altLang="ja-JP" dirty="0"/>
              <a:t>3.</a:t>
            </a:r>
            <a:r>
              <a:rPr lang="ja-JP" altLang="en-US" dirty="0"/>
              <a:t>は初回のみ）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4. </a:t>
            </a:r>
            <a:r>
              <a:rPr lang="en-US" altLang="ja-JP" dirty="0" err="1"/>
              <a:t>Dockerfile</a:t>
            </a:r>
            <a:r>
              <a:rPr lang="ja-JP" altLang="en-US" dirty="0"/>
              <a:t>を記述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5. </a:t>
            </a:r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 dirty="0"/>
              <a:t>➡ </a:t>
            </a:r>
            <a:r>
              <a:rPr lang="en-US" altLang="ja-JP" dirty="0"/>
              <a:t>image-file</a:t>
            </a:r>
            <a:r>
              <a:rPr lang="ja-JP" altLang="en-US" dirty="0"/>
              <a:t>を作成（ビルド）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6. image-file </a:t>
            </a:r>
            <a:r>
              <a:rPr lang="ja-JP" altLang="en-US" dirty="0"/>
              <a:t>➡ </a:t>
            </a:r>
            <a:r>
              <a:rPr lang="en-US" altLang="ja-JP" dirty="0"/>
              <a:t>container</a:t>
            </a:r>
            <a:r>
              <a:rPr lang="ja-JP" altLang="en-US" dirty="0"/>
              <a:t>を作成（</a:t>
            </a:r>
            <a:r>
              <a:rPr lang="en-US" altLang="ja-JP" dirty="0"/>
              <a:t>container =</a:t>
            </a:r>
            <a:r>
              <a:rPr lang="ja-JP" altLang="en-US" dirty="0"/>
              <a:t>実際に作業する環境）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※ </a:t>
            </a:r>
            <a:r>
              <a:rPr lang="ja-JP" altLang="en-US" dirty="0"/>
              <a:t>環境構築が完了するまで，</a:t>
            </a:r>
            <a:r>
              <a:rPr lang="en-US" altLang="ja-JP" dirty="0"/>
              <a:t>4.</a:t>
            </a:r>
            <a:r>
              <a:rPr lang="ja-JP" altLang="en-US" dirty="0"/>
              <a:t>～</a:t>
            </a:r>
            <a:r>
              <a:rPr lang="en-US" altLang="ja-JP" dirty="0"/>
              <a:t>6.</a:t>
            </a:r>
            <a:r>
              <a:rPr lang="ja-JP" altLang="en-US" dirty="0"/>
              <a:t>を繰り返す</a:t>
            </a:r>
            <a:endParaRPr lang="en-US" altLang="ja-JP" dirty="0"/>
          </a:p>
          <a:p>
            <a:pPr>
              <a:lnSpc>
                <a:spcPct val="160000"/>
              </a:lnSpc>
            </a:pPr>
            <a:r>
              <a:rPr lang="en-US" altLang="ja-JP" dirty="0"/>
              <a:t>7. </a:t>
            </a:r>
            <a:r>
              <a:rPr lang="ja-JP" altLang="en-US" dirty="0"/>
              <a:t>環境構築が完了したら，</a:t>
            </a:r>
            <a:r>
              <a:rPr lang="en-US" altLang="ja-JP" dirty="0"/>
              <a:t>container</a:t>
            </a:r>
            <a:r>
              <a:rPr lang="ja-JP" altLang="en-US" dirty="0"/>
              <a:t>内で作業（プログラム実行等）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49A111-2203-4380-9366-DAA7576A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2951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ACF05A-6BBF-4750-8CAE-90CE9A5C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6DC96E-7246-4C43-AD2D-74931C17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437985" cy="3991719"/>
          </a:xfrm>
        </p:spPr>
        <p:txBody>
          <a:bodyPr>
            <a:normAutofit/>
          </a:bodyPr>
          <a:lstStyle/>
          <a:p>
            <a:r>
              <a:rPr lang="en-US" altLang="ja-JP" dirty="0"/>
              <a:t>Ubuntu</a:t>
            </a:r>
            <a:r>
              <a:rPr lang="ja-JP" altLang="en-US" dirty="0"/>
              <a:t>に</a:t>
            </a:r>
            <a:r>
              <a:rPr lang="en-US" altLang="ja-JP" dirty="0" err="1"/>
              <a:t>DockerEngine</a:t>
            </a:r>
            <a:r>
              <a:rPr lang="ja-JP" altLang="en-US" dirty="0"/>
              <a:t>をインストールする</a:t>
            </a:r>
            <a:br>
              <a:rPr lang="ja-JP" altLang="en-US" dirty="0"/>
            </a:br>
            <a:r>
              <a:rPr lang="en-US" altLang="ja-JP" dirty="0">
                <a:hlinkClick r:id="rId2"/>
              </a:rPr>
              <a:t>https://docs.docker.com/engine/install/ubuntu/</a:t>
            </a:r>
            <a:endParaRPr lang="en-US" altLang="ja-JP" dirty="0"/>
          </a:p>
          <a:p>
            <a:r>
              <a:rPr lang="en-US" altLang="ja-JP" b="1" dirty="0">
                <a:solidFill>
                  <a:schemeClr val="accent2"/>
                </a:solidFill>
              </a:rPr>
              <a:t>※Docker</a:t>
            </a:r>
            <a:r>
              <a:rPr lang="ja-JP" altLang="en-US" b="1" dirty="0">
                <a:solidFill>
                  <a:schemeClr val="accent2"/>
                </a:solidFill>
              </a:rPr>
              <a:t>は頻繁に更新されるため，上記の公式のページを参考にしてインストールした方が無難</a:t>
            </a:r>
            <a:endParaRPr lang="en-US" altLang="ja-JP" dirty="0"/>
          </a:p>
          <a:p>
            <a:r>
              <a:rPr lang="en-US" altLang="ja-JP" dirty="0"/>
              <a:t>docker</a:t>
            </a:r>
            <a:r>
              <a:rPr lang="ja-JP" altLang="en-US" dirty="0"/>
              <a:t>を</a:t>
            </a:r>
            <a:r>
              <a:rPr lang="en-US" altLang="ja-JP" dirty="0" err="1"/>
              <a:t>sudo</a:t>
            </a:r>
            <a:r>
              <a:rPr lang="ja-JP" altLang="en-US" dirty="0"/>
              <a:t>なしでログイン</a:t>
            </a:r>
            <a:br>
              <a:rPr lang="ja-JP" altLang="en-US" dirty="0"/>
            </a:br>
            <a:r>
              <a:rPr lang="en-US" altLang="ja-JP" dirty="0">
                <a:hlinkClick r:id="rId3"/>
              </a:rPr>
              <a:t>https://qiita.com/DQNEO/items/da5df074c48b012152ee</a:t>
            </a:r>
            <a:endParaRPr lang="en-US" altLang="ja-JP" dirty="0"/>
          </a:p>
          <a:p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DE574-0BC1-4560-91C1-A485144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619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19D681-BC1D-49FD-9625-A15110B7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NVIDIA driver 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131EF6-5EFF-4AAF-B827-EF3A6D3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DB86A-5362-4086-B266-605645240572}"/>
              </a:ext>
            </a:extLst>
          </p:cNvPr>
          <p:cNvSpPr/>
          <p:nvPr/>
        </p:nvSpPr>
        <p:spPr>
          <a:xfrm>
            <a:off x="431862" y="1465613"/>
            <a:ext cx="1132827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lspci</a:t>
            </a:r>
            <a:r>
              <a:rPr lang="en-US" altLang="ja-JP" sz="2400" dirty="0"/>
              <a:t> | grep -</a:t>
            </a:r>
            <a:r>
              <a:rPr lang="en-US" altLang="ja-JP" sz="2400" dirty="0" err="1"/>
              <a:t>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nvidia</a:t>
            </a:r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DCF057-EDE2-4156-BCF7-9415362055C3}"/>
              </a:ext>
            </a:extLst>
          </p:cNvPr>
          <p:cNvSpPr txBox="1"/>
          <p:nvPr/>
        </p:nvSpPr>
        <p:spPr>
          <a:xfrm>
            <a:off x="8235647" y="1485038"/>
            <a:ext cx="35244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自分の</a:t>
            </a:r>
            <a:r>
              <a:rPr lang="en-US" altLang="ja-JP" dirty="0"/>
              <a:t>PC</a:t>
            </a:r>
            <a:r>
              <a:rPr lang="ja-JP" altLang="en-US" dirty="0"/>
              <a:t>に搭載の</a:t>
            </a:r>
            <a:r>
              <a:rPr lang="en-US" altLang="ja-JP" dirty="0"/>
              <a:t>GPU</a:t>
            </a:r>
            <a:r>
              <a:rPr lang="ja-JP" altLang="en-US" dirty="0"/>
              <a:t>を調べる</a:t>
            </a:r>
            <a:endParaRPr kumimoji="1" lang="ja-JP" altLang="en-US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325FB1A-12D0-4AC0-BC9E-4318D5942BCA}"/>
              </a:ext>
            </a:extLst>
          </p:cNvPr>
          <p:cNvSpPr/>
          <p:nvPr/>
        </p:nvSpPr>
        <p:spPr>
          <a:xfrm>
            <a:off x="290457" y="2156039"/>
            <a:ext cx="11592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・調べた</a:t>
            </a:r>
            <a:r>
              <a:rPr lang="en-US" altLang="ja-JP" sz="2400" dirty="0"/>
              <a:t>GPU</a:t>
            </a:r>
            <a:r>
              <a:rPr lang="ja-JP" altLang="en-US" sz="2400" dirty="0"/>
              <a:t>に対応する</a:t>
            </a:r>
            <a:r>
              <a:rPr lang="en-US" altLang="ja-JP" sz="2400" dirty="0">
                <a:solidFill>
                  <a:schemeClr val="accent2"/>
                </a:solidFill>
              </a:rPr>
              <a:t>NVIDIA driver</a:t>
            </a:r>
            <a:r>
              <a:rPr lang="ja-JP" altLang="en-US" sz="2400" dirty="0">
                <a:solidFill>
                  <a:schemeClr val="accent2"/>
                </a:solidFill>
              </a:rPr>
              <a:t>の最新</a:t>
            </a:r>
            <a:r>
              <a:rPr lang="en-US" altLang="ja-JP" sz="2400" dirty="0" err="1">
                <a:solidFill>
                  <a:schemeClr val="accent2"/>
                </a:solidFill>
              </a:rPr>
              <a:t>ver</a:t>
            </a:r>
            <a:r>
              <a:rPr lang="ja-JP" altLang="en-US" sz="2400" dirty="0"/>
              <a:t>を確認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en-US" altLang="ja-JP" sz="2400" dirty="0">
                <a:hlinkClick r:id="rId2"/>
              </a:rPr>
              <a:t>https://www.nvidia.co.jp/Download/index.aspx?lang=jp</a:t>
            </a:r>
            <a:endParaRPr lang="en-US" altLang="ja-JP" sz="24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FEC55C9-B577-4C38-ADF7-94670A4B5CA3}"/>
              </a:ext>
            </a:extLst>
          </p:cNvPr>
          <p:cNvSpPr/>
          <p:nvPr/>
        </p:nvSpPr>
        <p:spPr>
          <a:xfrm>
            <a:off x="290457" y="3184434"/>
            <a:ext cx="112867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200" dirty="0"/>
              <a:t>・調べた</a:t>
            </a:r>
            <a:r>
              <a:rPr lang="en-US" altLang="ja-JP" sz="2200" dirty="0"/>
              <a:t>GPU</a:t>
            </a:r>
            <a:r>
              <a:rPr lang="ja-JP" altLang="en-US" sz="2200" dirty="0"/>
              <a:t>に対応する</a:t>
            </a:r>
            <a:r>
              <a:rPr lang="en-US" altLang="ja-JP" sz="2200" dirty="0">
                <a:solidFill>
                  <a:schemeClr val="accent2"/>
                </a:solidFill>
              </a:rPr>
              <a:t>NVIDIA driver</a:t>
            </a:r>
            <a:r>
              <a:rPr lang="ja-JP" altLang="en-US" sz="2200" dirty="0">
                <a:solidFill>
                  <a:schemeClr val="accent2"/>
                </a:solidFill>
              </a:rPr>
              <a:t>の最新</a:t>
            </a:r>
            <a:r>
              <a:rPr lang="en-US" altLang="ja-JP" sz="2200" dirty="0" err="1">
                <a:solidFill>
                  <a:schemeClr val="accent2"/>
                </a:solidFill>
              </a:rPr>
              <a:t>ver</a:t>
            </a:r>
            <a:r>
              <a:rPr lang="ja-JP" altLang="en-US" sz="2200" dirty="0"/>
              <a:t>のインストールファイルをダウンロード</a:t>
            </a:r>
            <a:endParaRPr lang="en-US" altLang="ja-JP" sz="2200" dirty="0"/>
          </a:p>
          <a:p>
            <a:pPr>
              <a:spcAft>
                <a:spcPts val="600"/>
              </a:spcAft>
            </a:pPr>
            <a:r>
              <a:rPr lang="ja-JP" altLang="en-US" sz="2200" dirty="0"/>
              <a:t>　</a:t>
            </a:r>
            <a:r>
              <a:rPr lang="en-US" altLang="ja-JP" sz="2200" dirty="0">
                <a:hlinkClick r:id="rId2"/>
              </a:rPr>
              <a:t>https://www.nvidia.co.jp/Download/index.aspx?lang=jp</a:t>
            </a:r>
            <a:endParaRPr lang="en-US" altLang="ja-JP" sz="22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069682B-B4AE-4F53-9740-8143825F08D4}"/>
              </a:ext>
            </a:extLst>
          </p:cNvPr>
          <p:cNvSpPr/>
          <p:nvPr/>
        </p:nvSpPr>
        <p:spPr>
          <a:xfrm>
            <a:off x="412024" y="4128559"/>
            <a:ext cx="1132827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chmod</a:t>
            </a:r>
            <a:r>
              <a:rPr lang="en-US" altLang="ja-JP" sz="2400" dirty="0"/>
              <a:t> +x 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 </a:t>
            </a:r>
            <a:endParaRPr lang="ja-JP" altLang="en-US" sz="24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280E28F-02C8-4775-B02D-3F38187C77F5}"/>
              </a:ext>
            </a:extLst>
          </p:cNvPr>
          <p:cNvSpPr/>
          <p:nvPr/>
        </p:nvSpPr>
        <p:spPr>
          <a:xfrm>
            <a:off x="9615056" y="4220892"/>
            <a:ext cx="212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実行できるように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A0A0893-29BF-48D7-902E-2D0FBCA94F03}"/>
              </a:ext>
            </a:extLst>
          </p:cNvPr>
          <p:cNvSpPr/>
          <p:nvPr/>
        </p:nvSpPr>
        <p:spPr>
          <a:xfrm>
            <a:off x="412402" y="4787622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./&lt;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DFCE8C5-7102-4F00-AEAC-30C84BF147CD}"/>
              </a:ext>
            </a:extLst>
          </p:cNvPr>
          <p:cNvSpPr/>
          <p:nvPr/>
        </p:nvSpPr>
        <p:spPr>
          <a:xfrm>
            <a:off x="9242591" y="484032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ドライバインストール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5304F19-CA9E-46AD-AC53-1C9E2CAAAB57}"/>
              </a:ext>
            </a:extLst>
          </p:cNvPr>
          <p:cNvSpPr/>
          <p:nvPr/>
        </p:nvSpPr>
        <p:spPr>
          <a:xfrm>
            <a:off x="412402" y="5446685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reboot</a:t>
            </a:r>
            <a:endParaRPr lang="ja-JP" altLang="en-US" sz="24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BB6625-7D19-41FE-893F-5ADCB345417B}"/>
              </a:ext>
            </a:extLst>
          </p:cNvPr>
          <p:cNvSpPr/>
          <p:nvPr/>
        </p:nvSpPr>
        <p:spPr>
          <a:xfrm>
            <a:off x="10848204" y="551773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再起動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6A801B7-D4BD-4292-AF34-C323C9A026A7}"/>
              </a:ext>
            </a:extLst>
          </p:cNvPr>
          <p:cNvSpPr/>
          <p:nvPr/>
        </p:nvSpPr>
        <p:spPr>
          <a:xfrm>
            <a:off x="412780" y="6105747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nvidia-smi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011426B-EB96-490F-8FAE-1F61B1CE6AD0}"/>
              </a:ext>
            </a:extLst>
          </p:cNvPr>
          <p:cNvSpPr/>
          <p:nvPr/>
        </p:nvSpPr>
        <p:spPr>
          <a:xfrm>
            <a:off x="7154885" y="618485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ドライバがインストールされているか確認</a:t>
            </a:r>
          </a:p>
        </p:txBody>
      </p:sp>
    </p:spTree>
    <p:extLst>
      <p:ext uri="{BB962C8B-B14F-4D97-AF65-F5344CB8AC3E}">
        <p14:creationId xmlns:p14="http://schemas.microsoft.com/office/powerpoint/2010/main" val="1435457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E00CB-65BE-4CC2-B3FD-47ADC403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NVIDIA driver</a:t>
            </a:r>
            <a:r>
              <a:rPr lang="ja-JP" altLang="en-US" dirty="0"/>
              <a:t> 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23AF47-4D44-428E-A2AD-56606D21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E67E366-1245-48D1-AE60-BD9287D9D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436877-49FE-4935-87C8-33C7CF85F606}"/>
              </a:ext>
            </a:extLst>
          </p:cNvPr>
          <p:cNvSpPr/>
          <p:nvPr/>
        </p:nvSpPr>
        <p:spPr>
          <a:xfrm>
            <a:off x="314633" y="1432117"/>
            <a:ext cx="11286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※ </a:t>
            </a:r>
            <a:r>
              <a:rPr lang="en-US" altLang="ja-JP" sz="2400" dirty="0" err="1"/>
              <a:t>nvidia</a:t>
            </a:r>
            <a:r>
              <a:rPr lang="en-US" altLang="ja-JP" sz="2400" dirty="0"/>
              <a:t>-dim</a:t>
            </a:r>
            <a:r>
              <a:rPr lang="ja-JP" altLang="en-US" sz="2400" dirty="0"/>
              <a:t>が使用中というエラーが出たら以降を実行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8414123-D221-44DE-B271-7CAE7A826354}"/>
              </a:ext>
            </a:extLst>
          </p:cNvPr>
          <p:cNvSpPr/>
          <p:nvPr/>
        </p:nvSpPr>
        <p:spPr>
          <a:xfrm>
            <a:off x="432243" y="2080662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</a:t>
            </a:r>
            <a:r>
              <a:rPr lang="ja-JP" altLang="en-US" sz="2400" dirty="0"/>
              <a:t> </a:t>
            </a:r>
            <a:r>
              <a:rPr lang="en-US" altLang="ja-JP" sz="2400" dirty="0" err="1"/>
              <a:t>systemctl</a:t>
            </a:r>
            <a:r>
              <a:rPr lang="en-US" altLang="ja-JP" sz="2400" dirty="0"/>
              <a:t> isolate </a:t>
            </a:r>
            <a:r>
              <a:rPr lang="en-US" altLang="ja-JP" sz="2400" dirty="0">
                <a:hlinkClick r:id="rId2"/>
              </a:rPr>
              <a:t>multi-</a:t>
            </a:r>
            <a:r>
              <a:rPr lang="en-US" altLang="ja-JP" sz="2400" dirty="0" err="1">
                <a:hlinkClick r:id="rId2"/>
              </a:rPr>
              <a:t>user.target</a:t>
            </a:r>
            <a:r>
              <a:rPr lang="ja-JP" altLang="en-US" sz="2400" dirty="0"/>
              <a:t> 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EC5F9FC-EF6D-466E-AAB2-8265DF3175F1}"/>
              </a:ext>
            </a:extLst>
          </p:cNvPr>
          <p:cNvSpPr/>
          <p:nvPr/>
        </p:nvSpPr>
        <p:spPr>
          <a:xfrm>
            <a:off x="9827818" y="2172995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CUI</a:t>
            </a:r>
            <a:r>
              <a:rPr lang="ja-JP" altLang="en-US" dirty="0"/>
              <a:t>モードに変更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94D69DA-B1CD-409E-863C-8F2C1014A3D3}"/>
              </a:ext>
            </a:extLst>
          </p:cNvPr>
          <p:cNvSpPr/>
          <p:nvPr/>
        </p:nvSpPr>
        <p:spPr>
          <a:xfrm>
            <a:off x="371290" y="2702711"/>
            <a:ext cx="10422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CUI</a:t>
            </a:r>
            <a:r>
              <a:rPr lang="ja-JP" altLang="en-US" sz="2400" dirty="0"/>
              <a:t>モードになったら </a:t>
            </a:r>
            <a:r>
              <a:rPr lang="en-US" altLang="ja-JP" sz="2400" dirty="0"/>
              <a:t>alt+F1 </a:t>
            </a:r>
            <a:r>
              <a:rPr lang="ja-JP" altLang="en-US" sz="2400" dirty="0"/>
              <a:t>→ ユーザ名、パスワードを入力でログイン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44C4EC4-866B-459A-A037-8C127F753469}"/>
              </a:ext>
            </a:extLst>
          </p:cNvPr>
          <p:cNvSpPr/>
          <p:nvPr/>
        </p:nvSpPr>
        <p:spPr>
          <a:xfrm>
            <a:off x="427718" y="3324760"/>
            <a:ext cx="1132751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modprobe</a:t>
            </a:r>
            <a:r>
              <a:rPr lang="en-US" altLang="ja-JP" sz="2400" dirty="0"/>
              <a:t> -r </a:t>
            </a:r>
            <a:r>
              <a:rPr lang="en-US" altLang="ja-JP" sz="2400" dirty="0" err="1"/>
              <a:t>nvidia-drm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ABC37E9-511F-470A-A255-28FBA282CAA2}"/>
              </a:ext>
            </a:extLst>
          </p:cNvPr>
          <p:cNvSpPr/>
          <p:nvPr/>
        </p:nvSpPr>
        <p:spPr>
          <a:xfrm>
            <a:off x="10793787" y="33599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無効化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75FBF54-ECCF-476E-81A9-C05CE7D0EBC3}"/>
              </a:ext>
            </a:extLst>
          </p:cNvPr>
          <p:cNvSpPr/>
          <p:nvPr/>
        </p:nvSpPr>
        <p:spPr>
          <a:xfrm>
            <a:off x="428096" y="3946809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modprobe</a:t>
            </a:r>
            <a:r>
              <a:rPr lang="en-US" altLang="ja-JP" sz="2400" dirty="0"/>
              <a:t> -r </a:t>
            </a:r>
            <a:r>
              <a:rPr lang="en-US" altLang="ja-JP" sz="2400" dirty="0" err="1"/>
              <a:t>nvidia-modeset</a:t>
            </a:r>
            <a:endParaRPr lang="ja-JP" altLang="en-US" sz="240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E9ED763-E1AD-4A48-BA26-215137B6CDC6}"/>
              </a:ext>
            </a:extLst>
          </p:cNvPr>
          <p:cNvSpPr/>
          <p:nvPr/>
        </p:nvSpPr>
        <p:spPr>
          <a:xfrm>
            <a:off x="10793787" y="40268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無効化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08937FD-CC64-4401-AA19-35DA4A07B864}"/>
              </a:ext>
            </a:extLst>
          </p:cNvPr>
          <p:cNvSpPr/>
          <p:nvPr/>
        </p:nvSpPr>
        <p:spPr>
          <a:xfrm>
            <a:off x="428096" y="4568858"/>
            <a:ext cx="1132675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sudo</a:t>
            </a:r>
            <a:r>
              <a:rPr lang="en-US" altLang="ja-JP" sz="2400" dirty="0"/>
              <a:t> ./&lt;</a:t>
            </a:r>
            <a:r>
              <a:rPr lang="ja-JP" altLang="en-US" sz="2400" dirty="0"/>
              <a:t>ダウンロードしたファイル</a:t>
            </a:r>
            <a:r>
              <a:rPr lang="en-US" altLang="ja-JP" sz="2400" dirty="0"/>
              <a:t>&gt;</a:t>
            </a:r>
            <a:endParaRPr lang="ja-JP" altLang="en-US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58E4B87-0B7C-4A37-B17D-EB44F822C9DB}"/>
              </a:ext>
            </a:extLst>
          </p:cNvPr>
          <p:cNvSpPr/>
          <p:nvPr/>
        </p:nvSpPr>
        <p:spPr>
          <a:xfrm>
            <a:off x="9256962" y="46276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ドライバインストール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07EE0E5-D7F3-453C-B2E2-46C9CDD46E51}"/>
              </a:ext>
            </a:extLst>
          </p:cNvPr>
          <p:cNvSpPr/>
          <p:nvPr/>
        </p:nvSpPr>
        <p:spPr>
          <a:xfrm>
            <a:off x="428096" y="5190907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reboot </a:t>
            </a:r>
            <a:endParaRPr lang="ja-JP" altLang="en-US" sz="24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1D66C-67A6-45DF-A41C-AA655BFF9101}"/>
              </a:ext>
            </a:extLst>
          </p:cNvPr>
          <p:cNvSpPr/>
          <p:nvPr/>
        </p:nvSpPr>
        <p:spPr>
          <a:xfrm>
            <a:off x="10793787" y="525582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再起動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5915369-5648-4BB2-B428-D8FBA5FDB62F}"/>
              </a:ext>
            </a:extLst>
          </p:cNvPr>
          <p:cNvSpPr/>
          <p:nvPr/>
        </p:nvSpPr>
        <p:spPr>
          <a:xfrm>
            <a:off x="423194" y="5812958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nvidia-smi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E7B964-DD2F-41CC-AD2A-C17C4DCA5D16}"/>
              </a:ext>
            </a:extLst>
          </p:cNvPr>
          <p:cNvSpPr/>
          <p:nvPr/>
        </p:nvSpPr>
        <p:spPr>
          <a:xfrm>
            <a:off x="7165299" y="589206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ドライバがインストールされているか確認</a:t>
            </a:r>
          </a:p>
        </p:txBody>
      </p:sp>
    </p:spTree>
    <p:extLst>
      <p:ext uri="{BB962C8B-B14F-4D97-AF65-F5344CB8AC3E}">
        <p14:creationId xmlns:p14="http://schemas.microsoft.com/office/powerpoint/2010/main" val="3360921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5EA3AD-90AC-4C2B-80AC-B030A441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nvidia</a:t>
            </a:r>
            <a:r>
              <a:rPr lang="en-US" altLang="ja-JP" dirty="0"/>
              <a:t>-driver </a:t>
            </a:r>
            <a:r>
              <a:rPr lang="ja-JP" altLang="en-US" dirty="0"/>
              <a:t>対応</a:t>
            </a:r>
            <a:r>
              <a:rPr lang="en-US" altLang="ja-JP" dirty="0"/>
              <a:t>CUDA</a:t>
            </a:r>
            <a:r>
              <a:rPr lang="ja-JP" altLang="en-US" dirty="0"/>
              <a:t>確認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30D37D-6C24-465D-808B-821BACA5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12B2E5-FF3F-40B4-8028-E19F1CCFBAD7}"/>
              </a:ext>
            </a:extLst>
          </p:cNvPr>
          <p:cNvSpPr/>
          <p:nvPr/>
        </p:nvSpPr>
        <p:spPr>
          <a:xfrm>
            <a:off x="430577" y="1457774"/>
            <a:ext cx="11326758" cy="46166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/>
              <a:t>$ </a:t>
            </a:r>
            <a:r>
              <a:rPr lang="en-US" altLang="ja-JP" sz="2400" dirty="0" err="1"/>
              <a:t>nvidia-smi</a:t>
            </a:r>
            <a:r>
              <a:rPr lang="en-US" altLang="ja-JP" sz="2400" dirty="0"/>
              <a:t> </a:t>
            </a:r>
            <a:endParaRPr lang="ja-JP" altLang="en-US" sz="2400" dirty="0"/>
          </a:p>
        </p:txBody>
      </p:sp>
      <p:pic>
        <p:nvPicPr>
          <p:cNvPr id="1026" name="Picture 2" descr="nvidia-smiでGPUのメモリ使用量を継続的に監視する - Qiita">
            <a:extLst>
              <a:ext uri="{FF2B5EF4-FFF2-40B4-BE49-F238E27FC236}">
                <a16:creationId xmlns:a16="http://schemas.microsoft.com/office/drawing/2014/main" id="{E5D2A09B-D75A-4CD8-B553-C5B2AF39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11" y="2839755"/>
            <a:ext cx="7131178" cy="32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5D7812DD-C93F-4489-AE92-F965A0BD804F}"/>
              </a:ext>
            </a:extLst>
          </p:cNvPr>
          <p:cNvSpPr/>
          <p:nvPr/>
        </p:nvSpPr>
        <p:spPr>
          <a:xfrm>
            <a:off x="7315200" y="3050957"/>
            <a:ext cx="2007910" cy="461665"/>
          </a:xfrm>
          <a:prstGeom prst="frame">
            <a:avLst>
              <a:gd name="adj1" fmla="val 194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1F80F1-0BF3-46AE-A809-FE80CEEDE51E}"/>
              </a:ext>
            </a:extLst>
          </p:cNvPr>
          <p:cNvSpPr txBox="1"/>
          <p:nvPr/>
        </p:nvSpPr>
        <p:spPr>
          <a:xfrm>
            <a:off x="430577" y="2082902"/>
            <a:ext cx="108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GPU</a:t>
            </a:r>
            <a:r>
              <a:rPr lang="ja-JP" altLang="en-US" sz="2400" dirty="0"/>
              <a:t>の最新</a:t>
            </a:r>
            <a:r>
              <a:rPr lang="en-US" altLang="ja-JP" sz="2400" dirty="0"/>
              <a:t>driver</a:t>
            </a:r>
            <a:r>
              <a:rPr lang="ja-JP" altLang="en-US" sz="2400" dirty="0"/>
              <a:t>が</a:t>
            </a:r>
            <a:r>
              <a:rPr lang="en-US" altLang="ja-JP" sz="2400" dirty="0"/>
              <a:t>CUDA</a:t>
            </a:r>
            <a:r>
              <a:rPr lang="ja-JP" altLang="en-US" sz="2400" dirty="0"/>
              <a:t>のどの</a:t>
            </a:r>
            <a:r>
              <a:rPr lang="en-US" altLang="ja-JP" sz="2400" dirty="0" err="1"/>
              <a:t>ver</a:t>
            </a:r>
            <a:r>
              <a:rPr lang="ja-JP" altLang="en-US" sz="2400" dirty="0" err="1"/>
              <a:t>まで</a:t>
            </a:r>
            <a:r>
              <a:rPr lang="ja-JP" altLang="en-US" sz="2400" dirty="0"/>
              <a:t>対応しているか確認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DE037-7597-423B-BFF8-A2BB611AB6AF}"/>
              </a:ext>
            </a:extLst>
          </p:cNvPr>
          <p:cNvSpPr txBox="1"/>
          <p:nvPr/>
        </p:nvSpPr>
        <p:spPr>
          <a:xfrm>
            <a:off x="6761376" y="2650847"/>
            <a:ext cx="311555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chemeClr val="accent2"/>
                </a:solidFill>
              </a:rPr>
              <a:t>CUDA 10.0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以下まで対応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554F6F-6478-4C78-89A3-6FD3263B6182}"/>
              </a:ext>
            </a:extLst>
          </p:cNvPr>
          <p:cNvSpPr txBox="1"/>
          <p:nvPr/>
        </p:nvSpPr>
        <p:spPr>
          <a:xfrm>
            <a:off x="84841" y="6259927"/>
            <a:ext cx="1185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2"/>
                </a:solidFill>
              </a:rPr>
              <a:t>最新ドライバーが「使用したい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CUDA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」に対応していない場合</a:t>
            </a:r>
            <a:r>
              <a:rPr kumimoji="1" lang="en-US" altLang="ja-JP" sz="2000" b="1" dirty="0">
                <a:solidFill>
                  <a:schemeClr val="accent2"/>
                </a:solidFill>
              </a:rPr>
              <a:t>GPU</a:t>
            </a:r>
            <a:r>
              <a:rPr kumimoji="1" lang="ja-JP" altLang="en-US" sz="2000" b="1" dirty="0">
                <a:solidFill>
                  <a:schemeClr val="accent2"/>
                </a:solidFill>
              </a:rPr>
              <a:t>を新しいものに買い換える必要あり</a:t>
            </a:r>
          </a:p>
        </p:txBody>
      </p:sp>
    </p:spTree>
    <p:extLst>
      <p:ext uri="{BB962C8B-B14F-4D97-AF65-F5344CB8AC3E}">
        <p14:creationId xmlns:p14="http://schemas.microsoft.com/office/powerpoint/2010/main" val="2549417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ACF05A-6BBF-4750-8CAE-90CE9A5C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nvidia</a:t>
            </a:r>
            <a:r>
              <a:rPr kumimoji="1" lang="en-US" altLang="ja-JP" dirty="0"/>
              <a:t>-container-toolkit</a:t>
            </a:r>
            <a:r>
              <a:rPr lang="ja-JP" altLang="en-US" dirty="0"/>
              <a:t>をインストール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6DC96E-7246-4C43-AD2D-74931C17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6"/>
            <a:ext cx="11532253" cy="4302803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nvidia</a:t>
            </a:r>
            <a:r>
              <a:rPr lang="en-US" altLang="ja-JP" dirty="0"/>
              <a:t>-</a:t>
            </a:r>
            <a:r>
              <a:rPr lang="en-US" altLang="ja-JP" dirty="0" err="1"/>
              <a:t>containar</a:t>
            </a:r>
            <a:r>
              <a:rPr lang="en-US" altLang="ja-JP" dirty="0"/>
              <a:t>-toolkit</a:t>
            </a:r>
            <a:r>
              <a:rPr lang="ja-JP" altLang="en-US" dirty="0"/>
              <a:t>をインストール</a:t>
            </a:r>
            <a:br>
              <a:rPr lang="ja-JP" altLang="en-US" dirty="0"/>
            </a:br>
            <a:r>
              <a:rPr lang="en-US" altLang="ja-JP" dirty="0">
                <a:hlinkClick r:id="rId2"/>
              </a:rPr>
              <a:t>https://github.com/NVIDIA/nvidia-docker</a:t>
            </a:r>
            <a:endParaRPr lang="en-US" altLang="ja-JP" dirty="0"/>
          </a:p>
          <a:p>
            <a:r>
              <a:rPr kumimoji="1" lang="en-US" altLang="ja-JP" b="1" dirty="0">
                <a:solidFill>
                  <a:schemeClr val="accent2"/>
                </a:solidFill>
              </a:rPr>
              <a:t>※Docker</a:t>
            </a:r>
            <a:r>
              <a:rPr kumimoji="1" lang="ja-JP" altLang="en-US" b="1" dirty="0">
                <a:solidFill>
                  <a:schemeClr val="accent2"/>
                </a:solidFill>
              </a:rPr>
              <a:t>は頻繁に更新されるため，上記の公式のページを参考にしてインストールした方が無難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endParaRPr lang="en-US" altLang="ja-JP" sz="2000" b="1" dirty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CDE574-0BC1-4560-91C1-A4851447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2029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34D9D2-FAA8-4D02-A2AD-1ECAC29B9E9F}"/>
              </a:ext>
            </a:extLst>
          </p:cNvPr>
          <p:cNvSpPr/>
          <p:nvPr/>
        </p:nvSpPr>
        <p:spPr>
          <a:xfrm>
            <a:off x="521423" y="5123469"/>
            <a:ext cx="5951583" cy="754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744F1E-7F74-40D4-B249-8703DC9669FE}"/>
              </a:ext>
            </a:extLst>
          </p:cNvPr>
          <p:cNvSpPr/>
          <p:nvPr/>
        </p:nvSpPr>
        <p:spPr>
          <a:xfrm>
            <a:off x="524630" y="3202756"/>
            <a:ext cx="5951583" cy="1586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9307F2D-9A52-4812-B259-246D00547504}"/>
              </a:ext>
            </a:extLst>
          </p:cNvPr>
          <p:cNvSpPr/>
          <p:nvPr/>
        </p:nvSpPr>
        <p:spPr>
          <a:xfrm>
            <a:off x="524630" y="1564849"/>
            <a:ext cx="5951583" cy="2262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712AE72-F429-44D2-BE46-B6E6AF51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機械学習の際の</a:t>
            </a:r>
            <a:r>
              <a:rPr kumimoji="1" lang="en-US" altLang="ja-JP" dirty="0" err="1"/>
              <a:t>Dockerfile</a:t>
            </a:r>
            <a:r>
              <a:rPr kumimoji="1" lang="ja-JP" altLang="en-US" dirty="0"/>
              <a:t>の主な構成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3B2F3E-99E7-48C1-B247-1075F33C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59FC62B-E791-4E3A-9698-2F817F9BC692}"/>
              </a:ext>
            </a:extLst>
          </p:cNvPr>
          <p:cNvSpPr txBox="1"/>
          <p:nvPr/>
        </p:nvSpPr>
        <p:spPr>
          <a:xfrm>
            <a:off x="6551628" y="1493304"/>
            <a:ext cx="537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使用したい</a:t>
            </a:r>
            <a:r>
              <a:rPr kumimoji="1" lang="en-US" altLang="ja-JP" dirty="0">
                <a:solidFill>
                  <a:schemeClr val="accent1"/>
                </a:solidFill>
              </a:rPr>
              <a:t>ubuntu, </a:t>
            </a:r>
            <a:r>
              <a:rPr kumimoji="1" lang="en-US" altLang="ja-JP" dirty="0" err="1">
                <a:solidFill>
                  <a:schemeClr val="accent1"/>
                </a:solidFill>
              </a:rPr>
              <a:t>cuda</a:t>
            </a:r>
            <a:r>
              <a:rPr kumimoji="1" lang="en-US" altLang="ja-JP" dirty="0">
                <a:solidFill>
                  <a:schemeClr val="accent1"/>
                </a:solidFill>
              </a:rPr>
              <a:t>, </a:t>
            </a:r>
            <a:r>
              <a:rPr kumimoji="1" lang="en-US" altLang="ja-JP" dirty="0" err="1">
                <a:solidFill>
                  <a:schemeClr val="accent1"/>
                </a:solidFill>
              </a:rPr>
              <a:t>cudnn</a:t>
            </a:r>
            <a:r>
              <a:rPr kumimoji="1" lang="ja-JP" altLang="en-US" dirty="0">
                <a:solidFill>
                  <a:schemeClr val="accent1"/>
                </a:solidFill>
              </a:rPr>
              <a:t>の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を指定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ABEBB51-037A-4BC1-A0E6-293C3AD373D9}"/>
              </a:ext>
            </a:extLst>
          </p:cNvPr>
          <p:cNvSpPr txBox="1"/>
          <p:nvPr/>
        </p:nvSpPr>
        <p:spPr>
          <a:xfrm>
            <a:off x="6551628" y="3112373"/>
            <a:ext cx="5373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</a:rPr>
              <a:t>anaconda</a:t>
            </a:r>
            <a:r>
              <a:rPr lang="ja-JP" altLang="en-US" dirty="0">
                <a:solidFill>
                  <a:schemeClr val="accent1"/>
                </a:solidFill>
              </a:rPr>
              <a:t>のインストール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>
                <a:solidFill>
                  <a:schemeClr val="accent1"/>
                </a:solidFill>
              </a:rPr>
              <a:t>https://repo.anaconda.com/archive</a:t>
            </a:r>
          </a:p>
          <a:p>
            <a:r>
              <a:rPr kumimoji="1" lang="ja-JP" altLang="en-US" dirty="0">
                <a:solidFill>
                  <a:schemeClr val="accent1"/>
                </a:solidFill>
              </a:rPr>
              <a:t>で検索して任意の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の</a:t>
            </a:r>
            <a:r>
              <a:rPr kumimoji="1" lang="en-US" altLang="ja-JP" dirty="0">
                <a:solidFill>
                  <a:schemeClr val="accent1"/>
                </a:solidFill>
              </a:rPr>
              <a:t>anaconda</a:t>
            </a:r>
            <a:r>
              <a:rPr kumimoji="1" lang="ja-JP" altLang="en-US" dirty="0">
                <a:solidFill>
                  <a:schemeClr val="accent1"/>
                </a:solidFill>
              </a:rPr>
              <a:t>をダウンロード</a:t>
            </a:r>
            <a:r>
              <a:rPr lang="en-US" altLang="ja-JP" dirty="0">
                <a:solidFill>
                  <a:schemeClr val="accent1"/>
                </a:solidFill>
              </a:rPr>
              <a:t>&amp;</a:t>
            </a:r>
            <a:r>
              <a:rPr lang="ja-JP" altLang="en-US" dirty="0">
                <a:solidFill>
                  <a:schemeClr val="accent1"/>
                </a:solidFill>
              </a:rPr>
              <a:t>インストールが終わったら</a:t>
            </a:r>
            <a:r>
              <a:rPr lang="en-US" altLang="ja-JP" dirty="0" err="1">
                <a:solidFill>
                  <a:schemeClr val="accent1"/>
                </a:solidFill>
              </a:rPr>
              <a:t>sh</a:t>
            </a:r>
            <a:r>
              <a:rPr lang="ja-JP" altLang="en-US" dirty="0">
                <a:solidFill>
                  <a:schemeClr val="accent1"/>
                </a:solidFill>
              </a:rPr>
              <a:t>ファイルは削除</a:t>
            </a:r>
            <a:endParaRPr kumimoji="1"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>
                <a:solidFill>
                  <a:schemeClr val="accent1"/>
                </a:solidFill>
              </a:rPr>
              <a:t>これで，</a:t>
            </a:r>
            <a:r>
              <a:rPr lang="en-US" altLang="ja-JP" dirty="0">
                <a:solidFill>
                  <a:schemeClr val="accent1"/>
                </a:solidFill>
              </a:rPr>
              <a:t>python</a:t>
            </a:r>
            <a:r>
              <a:rPr lang="ja-JP" altLang="en-US" dirty="0">
                <a:solidFill>
                  <a:schemeClr val="accent1"/>
                </a:solidFill>
              </a:rPr>
              <a:t>関連（</a:t>
            </a:r>
            <a:r>
              <a:rPr lang="en-US" altLang="ja-JP" dirty="0" err="1">
                <a:solidFill>
                  <a:schemeClr val="accent1"/>
                </a:solidFill>
              </a:rPr>
              <a:t>numpy</a:t>
            </a:r>
            <a:r>
              <a:rPr lang="en-US" altLang="ja-JP" dirty="0">
                <a:solidFill>
                  <a:schemeClr val="accent1"/>
                </a:solidFill>
              </a:rPr>
              <a:t>, matplotlib</a:t>
            </a:r>
            <a:r>
              <a:rPr lang="ja-JP" altLang="en-US" dirty="0">
                <a:solidFill>
                  <a:schemeClr val="accent1"/>
                </a:solidFill>
              </a:rPr>
              <a:t>等）は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>
                <a:solidFill>
                  <a:schemeClr val="accent1"/>
                </a:solidFill>
              </a:rPr>
              <a:t>ほとんどインストールされる</a:t>
            </a:r>
            <a:endParaRPr lang="en-US" altLang="ja-JP" dirty="0">
              <a:solidFill>
                <a:schemeClr val="accent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BCA6B85-D921-4FAE-A48D-15F0A79681C0}"/>
              </a:ext>
            </a:extLst>
          </p:cNvPr>
          <p:cNvSpPr txBox="1"/>
          <p:nvPr/>
        </p:nvSpPr>
        <p:spPr>
          <a:xfrm>
            <a:off x="6551628" y="5193107"/>
            <a:ext cx="432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</a:rPr>
              <a:t>使用したい機械学習のフレームワークと</a:t>
            </a:r>
            <a:r>
              <a:rPr kumimoji="1" lang="en-US" altLang="ja-JP" dirty="0" err="1">
                <a:solidFill>
                  <a:schemeClr val="accent1"/>
                </a:solidFill>
              </a:rPr>
              <a:t>ver</a:t>
            </a:r>
            <a:r>
              <a:rPr kumimoji="1" lang="ja-JP" altLang="en-US" dirty="0">
                <a:solidFill>
                  <a:schemeClr val="accent1"/>
                </a:solidFill>
              </a:rPr>
              <a:t>を指定してインストール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E285D1-AA93-4FFC-81A0-9FC4E8CA12F2}"/>
              </a:ext>
            </a:extLst>
          </p:cNvPr>
          <p:cNvSpPr/>
          <p:nvPr/>
        </p:nvSpPr>
        <p:spPr>
          <a:xfrm>
            <a:off x="449215" y="1479556"/>
            <a:ext cx="6096000" cy="507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FROM </a:t>
            </a:r>
            <a:r>
              <a:rPr lang="en-US" altLang="ja-JP" dirty="0" err="1"/>
              <a:t>nvidia</a:t>
            </a:r>
            <a:r>
              <a:rPr lang="en-US" altLang="ja-JP" dirty="0"/>
              <a:t>/cuda:9.0-cudnn7-devel-ubuntu16.04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WORKDIR /opt</a:t>
            </a:r>
          </a:p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  <a:p>
            <a:r>
              <a:rPr lang="en-US" altLang="ja-JP" dirty="0"/>
              <a:t>ENV PATH /opt/anaconda3/bin:$PATH</a:t>
            </a:r>
          </a:p>
          <a:p>
            <a:r>
              <a:rPr lang="en-US" altLang="ja-JP" dirty="0"/>
              <a:t>RUN pip install --upgrade pip &amp;&amp; pip install /</a:t>
            </a:r>
          </a:p>
          <a:p>
            <a:r>
              <a:rPr lang="en-US" altLang="ja-JP" dirty="0"/>
              <a:t>cupy-cuda90==5.3.0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chainer</a:t>
            </a:r>
            <a:r>
              <a:rPr lang="en-US" altLang="ja-JP" dirty="0"/>
              <a:t>==5.3.0</a:t>
            </a:r>
          </a:p>
          <a:p>
            <a:r>
              <a:rPr lang="en-US" altLang="ja-JP" dirty="0"/>
              <a:t>WORKDIR /</a:t>
            </a:r>
          </a:p>
          <a:p>
            <a:r>
              <a:rPr lang="en-US" altLang="ja-JP" dirty="0"/>
              <a:t>CMD ["/bin/bash"]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72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E96F6-C076-488E-AF3D-E4979E1B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Dockerfile</a:t>
            </a:r>
            <a:r>
              <a:rPr lang="ja-JP" altLang="en-US" dirty="0"/>
              <a:t>作成の際の注意点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296354-DFA9-45FB-8BD8-4A1421B8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721960" cy="12013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dirty="0"/>
              <a:t>docker build</a:t>
            </a:r>
            <a:r>
              <a:rPr kumimoji="1" lang="ja-JP" altLang="en-US" dirty="0"/>
              <a:t>の際は，キーボードによる入力不可</a:t>
            </a:r>
            <a:endParaRPr kumimoji="1" lang="en-US" altLang="ja-JP" dirty="0"/>
          </a:p>
          <a:p>
            <a:pPr>
              <a:lnSpc>
                <a:spcPct val="120000"/>
              </a:lnSpc>
            </a:pPr>
            <a:r>
              <a:rPr lang="ja-JP" altLang="en-US" dirty="0"/>
              <a:t>➡ キーボード入力をしなくていいような工夫が必要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D3D145-B971-48FD-A2EA-7C112394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8AE715E-3BAF-40E5-8ED1-E2F36238E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B86BCE-7BF7-4552-A8FD-3F16E0A78878}"/>
              </a:ext>
            </a:extLst>
          </p:cNvPr>
          <p:cNvSpPr/>
          <p:nvPr/>
        </p:nvSpPr>
        <p:spPr>
          <a:xfrm>
            <a:off x="449215" y="2441542"/>
            <a:ext cx="11293570" cy="12003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525102-E5A7-4CCB-BDD0-5DD9C7BAF819}"/>
              </a:ext>
            </a:extLst>
          </p:cNvPr>
          <p:cNvSpPr txBox="1"/>
          <p:nvPr/>
        </p:nvSpPr>
        <p:spPr>
          <a:xfrm>
            <a:off x="449215" y="3680954"/>
            <a:ext cx="80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-y</a:t>
            </a:r>
            <a:r>
              <a:rPr kumimoji="1" lang="ja-JP" altLang="en-US" dirty="0"/>
              <a:t>をオプションに指定 ➡ キーボード入力を要求されたら全て「</a:t>
            </a:r>
            <a:r>
              <a:rPr kumimoji="1" lang="en-US" altLang="ja-JP" dirty="0"/>
              <a:t>y</a:t>
            </a:r>
            <a:r>
              <a:rPr kumimoji="1" lang="ja-JP" altLang="en-US" dirty="0"/>
              <a:t>」で返答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7DAB89-7026-4CDD-A461-A7E1E3AF3CB7}"/>
              </a:ext>
            </a:extLst>
          </p:cNvPr>
          <p:cNvSpPr/>
          <p:nvPr/>
        </p:nvSpPr>
        <p:spPr>
          <a:xfrm>
            <a:off x="449215" y="4475172"/>
            <a:ext cx="11293570" cy="92333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C541AF-12F4-4B6B-A05D-54377286352E}"/>
              </a:ext>
            </a:extLst>
          </p:cNvPr>
          <p:cNvSpPr txBox="1"/>
          <p:nvPr/>
        </p:nvSpPr>
        <p:spPr>
          <a:xfrm>
            <a:off x="449215" y="5398502"/>
            <a:ext cx="1017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-b</a:t>
            </a:r>
            <a:r>
              <a:rPr kumimoji="1" lang="ja-JP" altLang="en-US" dirty="0"/>
              <a:t>をオプションに指定 ➡ バッチモード（キーボード入力不要モード）でインストールを実行 </a:t>
            </a:r>
            <a:endParaRPr kumimoji="1" lang="en-US" altLang="ja-JP" dirty="0"/>
          </a:p>
          <a:p>
            <a:r>
              <a:rPr kumimoji="1" lang="en-US" altLang="ja-JP" dirty="0"/>
              <a:t>※ -b</a:t>
            </a:r>
            <a:r>
              <a:rPr kumimoji="1" lang="ja-JP" altLang="en-US" dirty="0"/>
              <a:t>オプションは</a:t>
            </a:r>
            <a:r>
              <a:rPr kumimoji="1" lang="en-US" altLang="ja-JP" dirty="0" err="1"/>
              <a:t>sh</a:t>
            </a:r>
            <a:r>
              <a:rPr kumimoji="1" lang="ja-JP" altLang="en-US" dirty="0"/>
              <a:t>ファイル共有のものではないため注意</a:t>
            </a:r>
          </a:p>
        </p:txBody>
      </p:sp>
    </p:spTree>
    <p:extLst>
      <p:ext uri="{BB962C8B-B14F-4D97-AF65-F5344CB8AC3E}">
        <p14:creationId xmlns:p14="http://schemas.microsoft.com/office/powerpoint/2010/main" val="3049759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FD4984-54C3-4E1D-AF85-3A78C2976DA2}"/>
              </a:ext>
            </a:extLst>
          </p:cNvPr>
          <p:cNvSpPr/>
          <p:nvPr/>
        </p:nvSpPr>
        <p:spPr>
          <a:xfrm>
            <a:off x="3397091" y="4973274"/>
            <a:ext cx="5995051" cy="1610935"/>
          </a:xfrm>
          <a:prstGeom prst="roundRect">
            <a:avLst>
              <a:gd name="adj" fmla="val 72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E0D274-754A-4C6C-934B-48429FDF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機械学習におけるコンテナ作成の流れ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506D32-A00A-4416-8EDA-7BAA5FC89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40682"/>
            <a:ext cx="10300065" cy="83515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基本的に，コンテナ作成 ➡ 破壊を繰り返すことが多い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CB1453-4474-4895-B9A5-00347455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926E1F-37E0-4EDC-80E3-A9F2855C0E2D}"/>
              </a:ext>
            </a:extLst>
          </p:cNvPr>
          <p:cNvSpPr/>
          <p:nvPr/>
        </p:nvSpPr>
        <p:spPr>
          <a:xfrm>
            <a:off x="816028" y="2704257"/>
            <a:ext cx="107853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02124"/>
                </a:solidFill>
                <a:latin typeface="Roboto"/>
              </a:rPr>
              <a:t>$docker build -t &lt;Docker image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の名称（任意）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&gt; &lt;Docker file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のある場所（相対パス）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&gt;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5F25D5-5129-4A12-8638-7D21F1DBDF94}"/>
              </a:ext>
            </a:extLst>
          </p:cNvPr>
          <p:cNvSpPr/>
          <p:nvPr/>
        </p:nvSpPr>
        <p:spPr>
          <a:xfrm>
            <a:off x="808329" y="3647860"/>
            <a:ext cx="10793049" cy="93718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-it --rm --name=&lt;</a:t>
            </a:r>
            <a:r>
              <a:rPr lang="ja-JP" altLang="en-US" dirty="0"/>
              <a:t>コンテナの名称（任意）</a:t>
            </a:r>
            <a:r>
              <a:rPr lang="en-US" altLang="ja-JP" dirty="0"/>
              <a:t>&gt;  -v &lt;</a:t>
            </a:r>
            <a:r>
              <a:rPr lang="ja-JP" altLang="en-US" dirty="0"/>
              <a:t>ホスト側のマウントしたいディレクトリまでの絶対パス</a:t>
            </a:r>
            <a:r>
              <a:rPr lang="en-US" altLang="ja-JP" dirty="0"/>
              <a:t>&gt;:&lt;</a:t>
            </a:r>
            <a:r>
              <a:rPr lang="ja-JP" altLang="en-US" dirty="0"/>
              <a:t>コンテナ側のディレクトリまでの絶対パス</a:t>
            </a:r>
            <a:r>
              <a:rPr lang="en-US" altLang="ja-JP" dirty="0"/>
              <a:t>&gt;  &lt;</a:t>
            </a:r>
            <a:r>
              <a:rPr lang="en-US" altLang="ja-JP" dirty="0" err="1"/>
              <a:t>Dockerimage</a:t>
            </a:r>
            <a:r>
              <a:rPr lang="en-US" altLang="ja-JP" dirty="0"/>
              <a:t>&gt;</a:t>
            </a:r>
            <a:r>
              <a:rPr lang="ja-JP" altLang="en-US" dirty="0"/>
              <a:t> </a:t>
            </a:r>
            <a:r>
              <a:rPr lang="en-US" altLang="ja-JP" dirty="0"/>
              <a:t>&lt;</a:t>
            </a:r>
            <a:r>
              <a:rPr lang="ja-JP" altLang="en-US" dirty="0"/>
              <a:t>コンテナ起動時に実行したいコマンド</a:t>
            </a:r>
            <a:r>
              <a:rPr lang="en-US" altLang="ja-JP" dirty="0"/>
              <a:t>&gt; 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8A5641-E065-4F72-BD45-F695900A7355}"/>
              </a:ext>
            </a:extLst>
          </p:cNvPr>
          <p:cNvSpPr txBox="1"/>
          <p:nvPr/>
        </p:nvSpPr>
        <p:spPr>
          <a:xfrm>
            <a:off x="3570556" y="6151937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DEE30A-5A16-42D4-A1D4-1BE7C85D611F}"/>
              </a:ext>
            </a:extLst>
          </p:cNvPr>
          <p:cNvSpPr txBox="1"/>
          <p:nvPr/>
        </p:nvSpPr>
        <p:spPr>
          <a:xfrm>
            <a:off x="5237564" y="1793043"/>
            <a:ext cx="18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kumimoji="1" lang="ja-JP" altLang="en-US" dirty="0"/>
              <a:t>編集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33B34E-5E99-4675-87F9-A82B2A9F70AE}"/>
              </a:ext>
            </a:extLst>
          </p:cNvPr>
          <p:cNvSpPr txBox="1"/>
          <p:nvPr/>
        </p:nvSpPr>
        <p:spPr>
          <a:xfrm>
            <a:off x="4255211" y="2315736"/>
            <a:ext cx="36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lang="ja-JP" altLang="en-US" dirty="0"/>
              <a:t> ➡ </a:t>
            </a:r>
            <a:r>
              <a:rPr lang="en-US" altLang="ja-JP" dirty="0"/>
              <a:t>Docker image</a:t>
            </a:r>
            <a:r>
              <a:rPr lang="ja-JP" altLang="en-US" dirty="0"/>
              <a:t>生成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9A194C-591F-47B5-903D-E0AD4E9C55F1}"/>
              </a:ext>
            </a:extLst>
          </p:cNvPr>
          <p:cNvSpPr txBox="1"/>
          <p:nvPr/>
        </p:nvSpPr>
        <p:spPr>
          <a:xfrm>
            <a:off x="808329" y="3307035"/>
            <a:ext cx="1093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Dockerimage</a:t>
            </a:r>
            <a:r>
              <a:rPr lang="en-US" altLang="ja-JP" dirty="0"/>
              <a:t> </a:t>
            </a:r>
            <a:r>
              <a:rPr lang="ja-JP" altLang="en-US" dirty="0"/>
              <a:t>➡ コンテナ生成</a:t>
            </a:r>
            <a:r>
              <a:rPr lang="en-US" altLang="ja-JP" dirty="0"/>
              <a:t>(run</a:t>
            </a:r>
            <a:r>
              <a:rPr lang="ja-JP" altLang="en-US" dirty="0"/>
              <a:t>の際に</a:t>
            </a:r>
            <a:r>
              <a:rPr lang="en-US" altLang="ja-JP" dirty="0"/>
              <a:t>--rm</a:t>
            </a:r>
            <a:r>
              <a:rPr lang="ja-JP" altLang="en-US" dirty="0"/>
              <a:t>をオプションにつけると</a:t>
            </a:r>
            <a:r>
              <a:rPr lang="en-US" altLang="ja-JP" dirty="0"/>
              <a:t>exit</a:t>
            </a:r>
            <a:r>
              <a:rPr lang="ja-JP" altLang="en-US" dirty="0"/>
              <a:t>時にコンテナが自動で削除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940527-1DCB-426E-BA58-EB37713FCCAD}"/>
              </a:ext>
            </a:extLst>
          </p:cNvPr>
          <p:cNvSpPr txBox="1"/>
          <p:nvPr/>
        </p:nvSpPr>
        <p:spPr>
          <a:xfrm>
            <a:off x="3799094" y="5238709"/>
            <a:ext cx="119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環境構築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748040-CB89-4BA4-90B8-99F381AA633D}"/>
              </a:ext>
            </a:extLst>
          </p:cNvPr>
          <p:cNvSpPr txBox="1"/>
          <p:nvPr/>
        </p:nvSpPr>
        <p:spPr>
          <a:xfrm>
            <a:off x="558788" y="5436187"/>
            <a:ext cx="2838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上手く環境構築できなかった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または</a:t>
            </a:r>
            <a:r>
              <a:rPr lang="ja-JP" altLang="en-US" sz="1600" b="1" dirty="0">
                <a:solidFill>
                  <a:schemeClr val="accent1"/>
                </a:solidFill>
              </a:rPr>
              <a:t>，環境構築に必要なパッケージ等判明 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➡ </a:t>
            </a:r>
            <a:r>
              <a:rPr kumimoji="1" lang="en-US" altLang="ja-JP" sz="16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1600" b="1" dirty="0">
                <a:solidFill>
                  <a:schemeClr val="accent1"/>
                </a:solidFill>
              </a:rPr>
              <a:t>に内容を反映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4F7BAB-0B1C-43BE-9582-0FFF011E8C0E}"/>
              </a:ext>
            </a:extLst>
          </p:cNvPr>
          <p:cNvSpPr txBox="1"/>
          <p:nvPr/>
        </p:nvSpPr>
        <p:spPr>
          <a:xfrm>
            <a:off x="3431861" y="582514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1D45214-6AD2-463B-A8CE-6CCC9A4CA5CF}"/>
              </a:ext>
            </a:extLst>
          </p:cNvPr>
          <p:cNvSpPr/>
          <p:nvPr/>
        </p:nvSpPr>
        <p:spPr>
          <a:xfrm>
            <a:off x="5740400" y="2126429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FDAB9228-1E62-4E90-849D-0F6CF2A8A65F}"/>
              </a:ext>
            </a:extLst>
          </p:cNvPr>
          <p:cNvSpPr/>
          <p:nvPr/>
        </p:nvSpPr>
        <p:spPr>
          <a:xfrm>
            <a:off x="5740400" y="3092778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349289FB-D504-45D0-A2BE-C6830206B1B8}"/>
              </a:ext>
            </a:extLst>
          </p:cNvPr>
          <p:cNvSpPr/>
          <p:nvPr/>
        </p:nvSpPr>
        <p:spPr>
          <a:xfrm>
            <a:off x="3990058" y="4917332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28C5920-1FB2-4A97-ACE5-D9973458EFA6}"/>
              </a:ext>
            </a:extLst>
          </p:cNvPr>
          <p:cNvSpPr/>
          <p:nvPr/>
        </p:nvSpPr>
        <p:spPr>
          <a:xfrm>
            <a:off x="5965808" y="4585040"/>
            <a:ext cx="251755" cy="339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DE01CD3-8268-4517-B874-258C80C6FD0F}"/>
              </a:ext>
            </a:extLst>
          </p:cNvPr>
          <p:cNvSpPr txBox="1"/>
          <p:nvPr/>
        </p:nvSpPr>
        <p:spPr>
          <a:xfrm>
            <a:off x="5836164" y="5199329"/>
            <a:ext cx="37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作業開始（プログラム実行など）</a:t>
            </a:r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7B84ED6F-77E5-45E2-9012-BA4B5F38F2E2}"/>
              </a:ext>
            </a:extLst>
          </p:cNvPr>
          <p:cNvSpPr/>
          <p:nvPr/>
        </p:nvSpPr>
        <p:spPr>
          <a:xfrm>
            <a:off x="4004253" y="5559035"/>
            <a:ext cx="711200" cy="3098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2B4EE8-698C-4B9E-A91F-E217955AC259}"/>
              </a:ext>
            </a:extLst>
          </p:cNvPr>
          <p:cNvSpPr txBox="1"/>
          <p:nvPr/>
        </p:nvSpPr>
        <p:spPr>
          <a:xfrm>
            <a:off x="9363678" y="5432391"/>
            <a:ext cx="245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作業終了</a:t>
            </a:r>
            <a:endParaRPr kumimoji="1"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（マウントしておけば，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追加・編集したファイル等はホスト側に残る）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6CBB3AB-1CF9-43A6-89F8-F2BA84FF31EE}"/>
              </a:ext>
            </a:extLst>
          </p:cNvPr>
          <p:cNvSpPr/>
          <p:nvPr/>
        </p:nvSpPr>
        <p:spPr>
          <a:xfrm>
            <a:off x="432542" y="6636160"/>
            <a:ext cx="4071300" cy="9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A37E898-32AA-4479-85E2-3F37CD29779C}"/>
              </a:ext>
            </a:extLst>
          </p:cNvPr>
          <p:cNvSpPr/>
          <p:nvPr/>
        </p:nvSpPr>
        <p:spPr>
          <a:xfrm>
            <a:off x="4192846" y="6532258"/>
            <a:ext cx="327670" cy="200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02B2C75-18E9-4018-BD91-6AE99604871B}"/>
              </a:ext>
            </a:extLst>
          </p:cNvPr>
          <p:cNvSpPr/>
          <p:nvPr/>
        </p:nvSpPr>
        <p:spPr>
          <a:xfrm flipV="1">
            <a:off x="432542" y="1975836"/>
            <a:ext cx="139223" cy="4669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矢印: 下 39">
            <a:extLst>
              <a:ext uri="{FF2B5EF4-FFF2-40B4-BE49-F238E27FC236}">
                <a16:creationId xmlns:a16="http://schemas.microsoft.com/office/drawing/2014/main" id="{513461DC-1D27-492A-A953-ABFEA449A3B3}"/>
              </a:ext>
            </a:extLst>
          </p:cNvPr>
          <p:cNvSpPr/>
          <p:nvPr/>
        </p:nvSpPr>
        <p:spPr>
          <a:xfrm rot="16200000" flipH="1">
            <a:off x="2721014" y="-414189"/>
            <a:ext cx="234291" cy="4798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2564D3D-B8F2-4868-BABE-249A502BD87C}"/>
              </a:ext>
            </a:extLst>
          </p:cNvPr>
          <p:cNvSpPr/>
          <p:nvPr/>
        </p:nvSpPr>
        <p:spPr>
          <a:xfrm flipV="1">
            <a:off x="4166365" y="4911852"/>
            <a:ext cx="3492594" cy="7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C278E556-D7CC-4F0E-9909-971BC38774F9}"/>
              </a:ext>
            </a:extLst>
          </p:cNvPr>
          <p:cNvSpPr/>
          <p:nvPr/>
        </p:nvSpPr>
        <p:spPr>
          <a:xfrm>
            <a:off x="7207897" y="4913435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矢印: 下 46">
            <a:extLst>
              <a:ext uri="{FF2B5EF4-FFF2-40B4-BE49-F238E27FC236}">
                <a16:creationId xmlns:a16="http://schemas.microsoft.com/office/drawing/2014/main" id="{913D286E-1E37-4106-A0FE-6EF7967A68CB}"/>
              </a:ext>
            </a:extLst>
          </p:cNvPr>
          <p:cNvSpPr/>
          <p:nvPr/>
        </p:nvSpPr>
        <p:spPr>
          <a:xfrm>
            <a:off x="7200342" y="5539084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CCF3B8C-D2D4-45AE-80BC-C80E7A26F8D2}"/>
              </a:ext>
            </a:extLst>
          </p:cNvPr>
          <p:cNvSpPr/>
          <p:nvPr/>
        </p:nvSpPr>
        <p:spPr>
          <a:xfrm>
            <a:off x="7472416" y="6615734"/>
            <a:ext cx="4402880" cy="11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0C3E3D9-1733-43D3-986E-6DA1BA8B6016}"/>
              </a:ext>
            </a:extLst>
          </p:cNvPr>
          <p:cNvSpPr/>
          <p:nvPr/>
        </p:nvSpPr>
        <p:spPr>
          <a:xfrm flipV="1">
            <a:off x="11821158" y="3396723"/>
            <a:ext cx="99216" cy="3335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B3E73259-82F9-4F87-95A8-736D754AA559}"/>
              </a:ext>
            </a:extLst>
          </p:cNvPr>
          <p:cNvSpPr/>
          <p:nvPr/>
        </p:nvSpPr>
        <p:spPr>
          <a:xfrm rot="5400000" flipH="1">
            <a:off x="11428288" y="3146123"/>
            <a:ext cx="285006" cy="638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DCEE928-4C1A-4B78-A1CC-4C095DA9ADB1}"/>
              </a:ext>
            </a:extLst>
          </p:cNvPr>
          <p:cNvSpPr/>
          <p:nvPr/>
        </p:nvSpPr>
        <p:spPr>
          <a:xfrm>
            <a:off x="7427338" y="6470502"/>
            <a:ext cx="331515" cy="262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ECD5DC5-6C67-44F0-B85B-AECA20EAF335}"/>
              </a:ext>
            </a:extLst>
          </p:cNvPr>
          <p:cNvSpPr txBox="1"/>
          <p:nvPr/>
        </p:nvSpPr>
        <p:spPr>
          <a:xfrm>
            <a:off x="5964526" y="4581964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環境構築済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D5D446-90CC-48B9-88EF-2DA75EAEFAEC}"/>
              </a:ext>
            </a:extLst>
          </p:cNvPr>
          <p:cNvSpPr txBox="1"/>
          <p:nvPr/>
        </p:nvSpPr>
        <p:spPr>
          <a:xfrm>
            <a:off x="4349993" y="4592762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環境構築途中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7FC6EA8-E5A3-40FF-9347-F0516DA2880D}"/>
              </a:ext>
            </a:extLst>
          </p:cNvPr>
          <p:cNvSpPr txBox="1"/>
          <p:nvPr/>
        </p:nvSpPr>
        <p:spPr>
          <a:xfrm>
            <a:off x="6537550" y="6125346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952FE15-29D5-430B-99E4-979ADF8F67E2}"/>
              </a:ext>
            </a:extLst>
          </p:cNvPr>
          <p:cNvSpPr txBox="1"/>
          <p:nvPr/>
        </p:nvSpPr>
        <p:spPr>
          <a:xfrm>
            <a:off x="6402644" y="580551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</p:spTree>
    <p:extLst>
      <p:ext uri="{BB962C8B-B14F-4D97-AF65-F5344CB8AC3E}">
        <p14:creationId xmlns:p14="http://schemas.microsoft.com/office/powerpoint/2010/main" val="21860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2E1E197-1CEF-4F3E-8759-A9D9C3DC7E6A}"/>
              </a:ext>
            </a:extLst>
          </p:cNvPr>
          <p:cNvSpPr/>
          <p:nvPr/>
        </p:nvSpPr>
        <p:spPr>
          <a:xfrm>
            <a:off x="4336390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B6B2159-ADB8-464F-AB5A-324FAC6AA7D8}"/>
              </a:ext>
            </a:extLst>
          </p:cNvPr>
          <p:cNvSpPr/>
          <p:nvPr/>
        </p:nvSpPr>
        <p:spPr>
          <a:xfrm>
            <a:off x="334475" y="215815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D7F2666-43BA-4084-971F-BDE577664B23}"/>
              </a:ext>
            </a:extLst>
          </p:cNvPr>
          <p:cNvSpPr/>
          <p:nvPr/>
        </p:nvSpPr>
        <p:spPr>
          <a:xfrm>
            <a:off x="8220764" y="2182185"/>
            <a:ext cx="3616621" cy="3979724"/>
          </a:xfrm>
          <a:prstGeom prst="roundRect">
            <a:avLst>
              <a:gd name="adj" fmla="val 696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C8A0F6-C40B-4496-8E36-9FB0F84F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コンテナ作成</a:t>
            </a:r>
            <a:r>
              <a:rPr kumimoji="1" lang="en-US" altLang="ja-JP" dirty="0"/>
              <a:t> </a:t>
            </a:r>
            <a:r>
              <a:rPr kumimoji="1" lang="ja-JP" altLang="en-US" dirty="0"/>
              <a:t>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F05A57-8E5F-4CA1-9B62-976764EB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コンテナ作成のおおまかな流れ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A65606-4F82-437C-84A4-7A58B174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8DB536C-01C1-442D-9116-0CF98B727E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A5DB5B-FDB6-4CFC-B06A-A59511E95E29}"/>
              </a:ext>
            </a:extLst>
          </p:cNvPr>
          <p:cNvSpPr/>
          <p:nvPr/>
        </p:nvSpPr>
        <p:spPr>
          <a:xfrm>
            <a:off x="879407" y="2650411"/>
            <a:ext cx="2168165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solidFill>
                  <a:schemeClr val="tx1"/>
                </a:solidFill>
              </a:rPr>
              <a:t>Dockerfile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2FCD64-1A9B-4E6B-9195-675BC049CE88}"/>
              </a:ext>
            </a:extLst>
          </p:cNvPr>
          <p:cNvSpPr/>
          <p:nvPr/>
        </p:nvSpPr>
        <p:spPr>
          <a:xfrm>
            <a:off x="5142236" y="2661219"/>
            <a:ext cx="1880647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image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9C76205-7EBE-4000-8CB8-C22A53CBA6A3}"/>
              </a:ext>
            </a:extLst>
          </p:cNvPr>
          <p:cNvSpPr/>
          <p:nvPr/>
        </p:nvSpPr>
        <p:spPr>
          <a:xfrm>
            <a:off x="8924466" y="2580218"/>
            <a:ext cx="2205870" cy="1231795"/>
          </a:xfrm>
          <a:prstGeom prst="cub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コンテナ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4937D82-8606-4782-8E84-A37D19BFEF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047572" y="3230415"/>
            <a:ext cx="2094664" cy="10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E4CA8E-BA0E-4055-8ACA-09E7C0F99123}"/>
              </a:ext>
            </a:extLst>
          </p:cNvPr>
          <p:cNvCxnSpPr>
            <a:cxnSpLocks/>
          </p:cNvCxnSpPr>
          <p:nvPr/>
        </p:nvCxnSpPr>
        <p:spPr>
          <a:xfrm flipV="1">
            <a:off x="7038465" y="3230416"/>
            <a:ext cx="18860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1ACBBF-C657-4029-8F37-54A5750C897B}"/>
              </a:ext>
            </a:extLst>
          </p:cNvPr>
          <p:cNvSpPr txBox="1"/>
          <p:nvPr/>
        </p:nvSpPr>
        <p:spPr>
          <a:xfrm>
            <a:off x="354615" y="4120616"/>
            <a:ext cx="343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作成する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の内容を</a:t>
            </a:r>
            <a:r>
              <a:rPr kumimoji="1" lang="ja-JP" altLang="en-US" sz="2400" dirty="0"/>
              <a:t>記述</a:t>
            </a:r>
            <a:br>
              <a:rPr kumimoji="1" lang="en-US" altLang="ja-JP" sz="2400" dirty="0"/>
            </a:br>
            <a:r>
              <a:rPr lang="ja-JP" altLang="en-US" sz="2400" dirty="0"/>
              <a:t>（インストールするパッケージ等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F52709-ABAB-440B-96D7-115FB6E41DF1}"/>
              </a:ext>
            </a:extLst>
          </p:cNvPr>
          <p:cNvSpPr txBox="1"/>
          <p:nvPr/>
        </p:nvSpPr>
        <p:spPr>
          <a:xfrm>
            <a:off x="4457332" y="4735308"/>
            <a:ext cx="337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/>
              <a:t>Dockerfile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D2A0D3F-A6D1-44EA-B2B1-1A5B44C1306D}"/>
              </a:ext>
            </a:extLst>
          </p:cNvPr>
          <p:cNvSpPr txBox="1"/>
          <p:nvPr/>
        </p:nvSpPr>
        <p:spPr>
          <a:xfrm>
            <a:off x="7500449" y="2563925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2C5E2C1-46DD-483F-ACB3-D0325B02E79B}"/>
              </a:ext>
            </a:extLst>
          </p:cNvPr>
          <p:cNvSpPr txBox="1"/>
          <p:nvPr/>
        </p:nvSpPr>
        <p:spPr>
          <a:xfrm>
            <a:off x="8331846" y="4357623"/>
            <a:ext cx="337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Docker image</a:t>
            </a:r>
            <a:r>
              <a:rPr kumimoji="1" lang="ja-JP" altLang="en-US" sz="2400" dirty="0"/>
              <a:t>から作成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ubuntu</a:t>
            </a:r>
            <a:r>
              <a:rPr kumimoji="1" lang="ja-JP" altLang="en-US" sz="2400" dirty="0"/>
              <a:t>等の</a:t>
            </a:r>
            <a:r>
              <a:rPr kumimoji="1" lang="en-US" altLang="ja-JP" sz="2400" dirty="0"/>
              <a:t>OS</a:t>
            </a:r>
            <a:r>
              <a:rPr kumimoji="1" lang="ja-JP" altLang="en-US" sz="2400" dirty="0"/>
              <a:t>をベースにした環境</a:t>
            </a:r>
            <a:endParaRPr kumimoji="1" lang="en-US" altLang="ja-JP" sz="2400" dirty="0"/>
          </a:p>
        </p:txBody>
      </p:sp>
      <p:sp>
        <p:nvSpPr>
          <p:cNvPr id="12" name="フレーム 11">
            <a:extLst>
              <a:ext uri="{FF2B5EF4-FFF2-40B4-BE49-F238E27FC236}">
                <a16:creationId xmlns:a16="http://schemas.microsoft.com/office/drawing/2014/main" id="{FA4EDE63-67A2-417D-B1CD-749CCF8FC535}"/>
              </a:ext>
            </a:extLst>
          </p:cNvPr>
          <p:cNvSpPr/>
          <p:nvPr/>
        </p:nvSpPr>
        <p:spPr>
          <a:xfrm>
            <a:off x="376032" y="2182185"/>
            <a:ext cx="3535595" cy="3850970"/>
          </a:xfrm>
          <a:prstGeom prst="frame">
            <a:avLst>
              <a:gd name="adj1" fmla="val 4642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72FDA0-EF66-43A8-B2A8-F58DD69A0A0B}"/>
              </a:ext>
            </a:extLst>
          </p:cNvPr>
          <p:cNvSpPr txBox="1"/>
          <p:nvPr/>
        </p:nvSpPr>
        <p:spPr>
          <a:xfrm>
            <a:off x="3558821" y="2570347"/>
            <a:ext cx="107216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2701639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ECD5DC5-6C67-44F0-B85B-AECA20EAF335}"/>
              </a:ext>
            </a:extLst>
          </p:cNvPr>
          <p:cNvSpPr txBox="1"/>
          <p:nvPr/>
        </p:nvSpPr>
        <p:spPr>
          <a:xfrm>
            <a:off x="5964526" y="4581964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環境構築済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DFD4984-54C3-4E1D-AF85-3A78C2976DA2}"/>
              </a:ext>
            </a:extLst>
          </p:cNvPr>
          <p:cNvSpPr/>
          <p:nvPr/>
        </p:nvSpPr>
        <p:spPr>
          <a:xfrm>
            <a:off x="3397091" y="4973274"/>
            <a:ext cx="5995051" cy="1610935"/>
          </a:xfrm>
          <a:prstGeom prst="roundRect">
            <a:avLst>
              <a:gd name="adj" fmla="val 72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E0D274-754A-4C6C-934B-48429FDF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コンテナ作成の流れ　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506D32-A00A-4416-8EDA-7BAA5FC89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40682"/>
            <a:ext cx="10300065" cy="83515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基本的に，コンテナ作成 ➡ 破壊を繰り返すことが多い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CB1453-4474-4895-B9A5-00347455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926E1F-37E0-4EDC-80E3-A9F2855C0E2D}"/>
              </a:ext>
            </a:extLst>
          </p:cNvPr>
          <p:cNvSpPr/>
          <p:nvPr/>
        </p:nvSpPr>
        <p:spPr>
          <a:xfrm>
            <a:off x="816028" y="2704257"/>
            <a:ext cx="1078535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02124"/>
                </a:solidFill>
                <a:latin typeface="Roboto"/>
              </a:rPr>
              <a:t>$docker build -t </a:t>
            </a:r>
            <a:r>
              <a:rPr lang="en-US" altLang="ja-JP" dirty="0">
                <a:solidFill>
                  <a:schemeClr val="accent1"/>
                </a:solidFill>
                <a:latin typeface="Roboto"/>
              </a:rPr>
              <a:t>cuda9.0cudnn7chainer5.3.0</a:t>
            </a:r>
            <a:r>
              <a:rPr lang="ja-JP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ja-JP" dirty="0">
                <a:solidFill>
                  <a:srgbClr val="202124"/>
                </a:solidFill>
                <a:latin typeface="Roboto"/>
              </a:rPr>
              <a:t>.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5F25D5-5129-4A12-8638-7D21F1DBDF94}"/>
              </a:ext>
            </a:extLst>
          </p:cNvPr>
          <p:cNvSpPr/>
          <p:nvPr/>
        </p:nvSpPr>
        <p:spPr>
          <a:xfrm>
            <a:off x="808329" y="3647860"/>
            <a:ext cx="10793049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-it --rm –name==cuda90cudnn7chainer530 -v /home/gizmo/docker/files:/files  </a:t>
            </a:r>
            <a:r>
              <a:rPr lang="en-US" altLang="ja-JP" dirty="0">
                <a:solidFill>
                  <a:schemeClr val="accent1"/>
                </a:solidFill>
              </a:rPr>
              <a:t>cuda9.0cudnn7chainer5.3.0</a:t>
            </a:r>
            <a:r>
              <a:rPr lang="ja-JP" altLang="en-US" dirty="0"/>
              <a:t> </a:t>
            </a:r>
            <a:r>
              <a:rPr lang="en-US" altLang="ja-JP" dirty="0"/>
              <a:t>bash 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8A5641-E065-4F72-BD45-F695900A7355}"/>
              </a:ext>
            </a:extLst>
          </p:cNvPr>
          <p:cNvSpPr txBox="1"/>
          <p:nvPr/>
        </p:nvSpPr>
        <p:spPr>
          <a:xfrm>
            <a:off x="3570556" y="6151937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DEE30A-5A16-42D4-A1D4-1BE7C85D611F}"/>
              </a:ext>
            </a:extLst>
          </p:cNvPr>
          <p:cNvSpPr txBox="1"/>
          <p:nvPr/>
        </p:nvSpPr>
        <p:spPr>
          <a:xfrm>
            <a:off x="5237564" y="1793043"/>
            <a:ext cx="182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kumimoji="1" lang="ja-JP" altLang="en-US" dirty="0"/>
              <a:t>編集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33B34E-5E99-4675-87F9-A82B2A9F70AE}"/>
              </a:ext>
            </a:extLst>
          </p:cNvPr>
          <p:cNvSpPr txBox="1"/>
          <p:nvPr/>
        </p:nvSpPr>
        <p:spPr>
          <a:xfrm>
            <a:off x="4255211" y="2315736"/>
            <a:ext cx="36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Dockerfile</a:t>
            </a:r>
            <a:r>
              <a:rPr lang="ja-JP" altLang="en-US" dirty="0"/>
              <a:t> ➡ </a:t>
            </a:r>
            <a:r>
              <a:rPr lang="en-US" altLang="ja-JP" dirty="0"/>
              <a:t>Docker-image</a:t>
            </a:r>
            <a:r>
              <a:rPr lang="ja-JP" altLang="en-US" dirty="0"/>
              <a:t>生成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29A194C-591F-47B5-903D-E0AD4E9C55F1}"/>
              </a:ext>
            </a:extLst>
          </p:cNvPr>
          <p:cNvSpPr txBox="1"/>
          <p:nvPr/>
        </p:nvSpPr>
        <p:spPr>
          <a:xfrm>
            <a:off x="808329" y="3307035"/>
            <a:ext cx="1093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Dockerimage</a:t>
            </a:r>
            <a:r>
              <a:rPr lang="en-US" altLang="ja-JP" dirty="0"/>
              <a:t> </a:t>
            </a:r>
            <a:r>
              <a:rPr lang="ja-JP" altLang="en-US" dirty="0"/>
              <a:t>➡ コンテナ生成</a:t>
            </a:r>
            <a:r>
              <a:rPr lang="en-US" altLang="ja-JP" dirty="0"/>
              <a:t>(run</a:t>
            </a:r>
            <a:r>
              <a:rPr lang="ja-JP" altLang="en-US" dirty="0"/>
              <a:t>の際に</a:t>
            </a:r>
            <a:r>
              <a:rPr lang="en-US" altLang="ja-JP" dirty="0"/>
              <a:t>--rm</a:t>
            </a:r>
            <a:r>
              <a:rPr lang="ja-JP" altLang="en-US" dirty="0"/>
              <a:t>をオプションにつけると</a:t>
            </a:r>
            <a:r>
              <a:rPr lang="en-US" altLang="ja-JP" dirty="0"/>
              <a:t>exit</a:t>
            </a:r>
            <a:r>
              <a:rPr lang="ja-JP" altLang="en-US" dirty="0"/>
              <a:t>時にコンテナが自動で削除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940527-1DCB-426E-BA58-EB37713FCCAD}"/>
              </a:ext>
            </a:extLst>
          </p:cNvPr>
          <p:cNvSpPr txBox="1"/>
          <p:nvPr/>
        </p:nvSpPr>
        <p:spPr>
          <a:xfrm>
            <a:off x="3799094" y="5238709"/>
            <a:ext cx="119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環境構築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748040-CB89-4BA4-90B8-99F381AA633D}"/>
              </a:ext>
            </a:extLst>
          </p:cNvPr>
          <p:cNvSpPr txBox="1"/>
          <p:nvPr/>
        </p:nvSpPr>
        <p:spPr>
          <a:xfrm>
            <a:off x="558788" y="5436187"/>
            <a:ext cx="2838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上手く環境構築できなかった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または</a:t>
            </a:r>
            <a:r>
              <a:rPr lang="ja-JP" altLang="en-US" sz="1600" b="1" dirty="0">
                <a:solidFill>
                  <a:schemeClr val="accent1"/>
                </a:solidFill>
              </a:rPr>
              <a:t>，環境構築に必要なパッケージ等判明 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➡ </a:t>
            </a:r>
            <a:r>
              <a:rPr kumimoji="1" lang="en-US" altLang="ja-JP" sz="1600" b="1" dirty="0" err="1">
                <a:solidFill>
                  <a:schemeClr val="accent1"/>
                </a:solidFill>
              </a:rPr>
              <a:t>Dockerfile</a:t>
            </a:r>
            <a:r>
              <a:rPr kumimoji="1" lang="ja-JP" altLang="en-US" sz="1600" b="1" dirty="0">
                <a:solidFill>
                  <a:schemeClr val="accent1"/>
                </a:solidFill>
              </a:rPr>
              <a:t>に内容を反映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4F7BAB-0B1C-43BE-9582-0FFF011E8C0E}"/>
              </a:ext>
            </a:extLst>
          </p:cNvPr>
          <p:cNvSpPr txBox="1"/>
          <p:nvPr/>
        </p:nvSpPr>
        <p:spPr>
          <a:xfrm>
            <a:off x="3431861" y="582514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1D45214-6AD2-463B-A8CE-6CCC9A4CA5CF}"/>
              </a:ext>
            </a:extLst>
          </p:cNvPr>
          <p:cNvSpPr/>
          <p:nvPr/>
        </p:nvSpPr>
        <p:spPr>
          <a:xfrm>
            <a:off x="5740400" y="2126429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FDAB9228-1E62-4E90-849D-0F6CF2A8A65F}"/>
              </a:ext>
            </a:extLst>
          </p:cNvPr>
          <p:cNvSpPr/>
          <p:nvPr/>
        </p:nvSpPr>
        <p:spPr>
          <a:xfrm>
            <a:off x="5740400" y="3092778"/>
            <a:ext cx="711200" cy="240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349289FB-D504-45D0-A2BE-C6830206B1B8}"/>
              </a:ext>
            </a:extLst>
          </p:cNvPr>
          <p:cNvSpPr/>
          <p:nvPr/>
        </p:nvSpPr>
        <p:spPr>
          <a:xfrm>
            <a:off x="3990058" y="4917332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28C5920-1FB2-4A97-ACE5-D9973458EFA6}"/>
              </a:ext>
            </a:extLst>
          </p:cNvPr>
          <p:cNvSpPr/>
          <p:nvPr/>
        </p:nvSpPr>
        <p:spPr>
          <a:xfrm>
            <a:off x="5965809" y="4294028"/>
            <a:ext cx="271859" cy="6309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DE01CD3-8268-4517-B874-258C80C6FD0F}"/>
              </a:ext>
            </a:extLst>
          </p:cNvPr>
          <p:cNvSpPr txBox="1"/>
          <p:nvPr/>
        </p:nvSpPr>
        <p:spPr>
          <a:xfrm>
            <a:off x="5836164" y="5199329"/>
            <a:ext cx="37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作業開始（プログラム実行など）</a:t>
            </a:r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7B84ED6F-77E5-45E2-9012-BA4B5F38F2E2}"/>
              </a:ext>
            </a:extLst>
          </p:cNvPr>
          <p:cNvSpPr/>
          <p:nvPr/>
        </p:nvSpPr>
        <p:spPr>
          <a:xfrm>
            <a:off x="4004253" y="5559035"/>
            <a:ext cx="711200" cy="3098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2B4EE8-698C-4B9E-A91F-E217955AC259}"/>
              </a:ext>
            </a:extLst>
          </p:cNvPr>
          <p:cNvSpPr txBox="1"/>
          <p:nvPr/>
        </p:nvSpPr>
        <p:spPr>
          <a:xfrm>
            <a:off x="9363678" y="5432391"/>
            <a:ext cx="245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chemeClr val="accent1"/>
                </a:solidFill>
              </a:rPr>
              <a:t>作業終了</a:t>
            </a:r>
            <a:endParaRPr kumimoji="1"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（マウントしておけば，</a:t>
            </a:r>
            <a:endParaRPr lang="en-US" altLang="ja-JP" sz="1600" b="1" dirty="0">
              <a:solidFill>
                <a:schemeClr val="accent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accent1"/>
                </a:solidFill>
              </a:rPr>
              <a:t>追加・編集したファイル等はホスト側に残る）</a:t>
            </a:r>
            <a:endParaRPr kumimoji="1" lang="en-US" altLang="ja-JP" sz="1600" b="1" dirty="0">
              <a:solidFill>
                <a:schemeClr val="accent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6CBB3AB-1CF9-43A6-89F8-F2BA84FF31EE}"/>
              </a:ext>
            </a:extLst>
          </p:cNvPr>
          <p:cNvSpPr/>
          <p:nvPr/>
        </p:nvSpPr>
        <p:spPr>
          <a:xfrm>
            <a:off x="432542" y="6636160"/>
            <a:ext cx="4071300" cy="9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A37E898-32AA-4479-85E2-3F37CD29779C}"/>
              </a:ext>
            </a:extLst>
          </p:cNvPr>
          <p:cNvSpPr/>
          <p:nvPr/>
        </p:nvSpPr>
        <p:spPr>
          <a:xfrm>
            <a:off x="4192846" y="6532258"/>
            <a:ext cx="327670" cy="200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02B2C75-18E9-4018-BD91-6AE99604871B}"/>
              </a:ext>
            </a:extLst>
          </p:cNvPr>
          <p:cNvSpPr/>
          <p:nvPr/>
        </p:nvSpPr>
        <p:spPr>
          <a:xfrm flipV="1">
            <a:off x="432542" y="1975836"/>
            <a:ext cx="139223" cy="4669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矢印: 下 39">
            <a:extLst>
              <a:ext uri="{FF2B5EF4-FFF2-40B4-BE49-F238E27FC236}">
                <a16:creationId xmlns:a16="http://schemas.microsoft.com/office/drawing/2014/main" id="{513461DC-1D27-492A-A953-ABFEA449A3B3}"/>
              </a:ext>
            </a:extLst>
          </p:cNvPr>
          <p:cNvSpPr/>
          <p:nvPr/>
        </p:nvSpPr>
        <p:spPr>
          <a:xfrm rot="16200000" flipH="1">
            <a:off x="2721014" y="-414189"/>
            <a:ext cx="234291" cy="4798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2564D3D-B8F2-4868-BABE-249A502BD87C}"/>
              </a:ext>
            </a:extLst>
          </p:cNvPr>
          <p:cNvSpPr/>
          <p:nvPr/>
        </p:nvSpPr>
        <p:spPr>
          <a:xfrm flipV="1">
            <a:off x="4166365" y="4911852"/>
            <a:ext cx="3492594" cy="7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C278E556-D7CC-4F0E-9909-971BC38774F9}"/>
              </a:ext>
            </a:extLst>
          </p:cNvPr>
          <p:cNvSpPr/>
          <p:nvPr/>
        </p:nvSpPr>
        <p:spPr>
          <a:xfrm>
            <a:off x="7207897" y="4913435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矢印: 下 46">
            <a:extLst>
              <a:ext uri="{FF2B5EF4-FFF2-40B4-BE49-F238E27FC236}">
                <a16:creationId xmlns:a16="http://schemas.microsoft.com/office/drawing/2014/main" id="{913D286E-1E37-4106-A0FE-6EF7967A68CB}"/>
              </a:ext>
            </a:extLst>
          </p:cNvPr>
          <p:cNvSpPr/>
          <p:nvPr/>
        </p:nvSpPr>
        <p:spPr>
          <a:xfrm>
            <a:off x="7200342" y="5539084"/>
            <a:ext cx="711200" cy="3252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CCF3B8C-D2D4-45AE-80BC-C80E7A26F8D2}"/>
              </a:ext>
            </a:extLst>
          </p:cNvPr>
          <p:cNvSpPr/>
          <p:nvPr/>
        </p:nvSpPr>
        <p:spPr>
          <a:xfrm>
            <a:off x="7472416" y="6615734"/>
            <a:ext cx="4402880" cy="11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0C3E3D9-1733-43D3-986E-6DA1BA8B6016}"/>
              </a:ext>
            </a:extLst>
          </p:cNvPr>
          <p:cNvSpPr/>
          <p:nvPr/>
        </p:nvSpPr>
        <p:spPr>
          <a:xfrm flipV="1">
            <a:off x="11821158" y="3396723"/>
            <a:ext cx="99216" cy="3335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B3E73259-82F9-4F87-95A8-736D754AA559}"/>
              </a:ext>
            </a:extLst>
          </p:cNvPr>
          <p:cNvSpPr/>
          <p:nvPr/>
        </p:nvSpPr>
        <p:spPr>
          <a:xfrm rot="5400000" flipH="1">
            <a:off x="11428288" y="3146123"/>
            <a:ext cx="285006" cy="638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DCEE928-4C1A-4B78-A1CC-4C095DA9ADB1}"/>
              </a:ext>
            </a:extLst>
          </p:cNvPr>
          <p:cNvSpPr/>
          <p:nvPr/>
        </p:nvSpPr>
        <p:spPr>
          <a:xfrm>
            <a:off x="7427338" y="6470502"/>
            <a:ext cx="331515" cy="262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D5D446-90CC-48B9-88EF-2DA75EAEFAEC}"/>
              </a:ext>
            </a:extLst>
          </p:cNvPr>
          <p:cNvSpPr txBox="1"/>
          <p:nvPr/>
        </p:nvSpPr>
        <p:spPr>
          <a:xfrm>
            <a:off x="4349993" y="4592762"/>
            <a:ext cx="174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accent1"/>
                </a:solidFill>
              </a:rPr>
              <a:t>環境構築途中</a:t>
            </a:r>
            <a:endParaRPr kumimoji="1" lang="en-US" altLang="ja-JP" b="1" dirty="0">
              <a:solidFill>
                <a:schemeClr val="accent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7FC6EA8-E5A3-40FF-9347-F0516DA2880D}"/>
              </a:ext>
            </a:extLst>
          </p:cNvPr>
          <p:cNvSpPr txBox="1"/>
          <p:nvPr/>
        </p:nvSpPr>
        <p:spPr>
          <a:xfrm>
            <a:off x="6537550" y="6125346"/>
            <a:ext cx="19569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exit</a:t>
            </a:r>
            <a:endParaRPr kumimoji="1" lang="ja-JP" altLang="en-US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952FE15-29D5-430B-99E4-979ADF8F67E2}"/>
              </a:ext>
            </a:extLst>
          </p:cNvPr>
          <p:cNvSpPr txBox="1"/>
          <p:nvPr/>
        </p:nvSpPr>
        <p:spPr>
          <a:xfrm>
            <a:off x="6402644" y="5805519"/>
            <a:ext cx="224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コンテナから抜ける</a:t>
            </a:r>
          </a:p>
        </p:txBody>
      </p:sp>
    </p:spTree>
    <p:extLst>
      <p:ext uri="{BB962C8B-B14F-4D97-AF65-F5344CB8AC3E}">
        <p14:creationId xmlns:p14="http://schemas.microsoft.com/office/powerpoint/2010/main" val="379108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EEB1E-7AB7-4537-A18E-1D755837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</a:t>
            </a:r>
            <a:r>
              <a:rPr lang="ja-JP" altLang="en-US" dirty="0"/>
              <a:t> 機械学習の</a:t>
            </a:r>
            <a:r>
              <a:rPr lang="en-US" altLang="ja-JP" dirty="0"/>
              <a:t>docker</a:t>
            </a:r>
            <a:r>
              <a:rPr lang="ja-JP" altLang="en-US" dirty="0"/>
              <a:t> </a:t>
            </a:r>
            <a:r>
              <a:rPr lang="en-US" altLang="ja-JP" dirty="0"/>
              <a:t>run </a:t>
            </a:r>
            <a:r>
              <a:rPr lang="ja-JP" altLang="en-US" dirty="0"/>
              <a:t>オプション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69D790-8209-4A50-A100-7A0FFC70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docker run</a:t>
            </a:r>
            <a:r>
              <a:rPr kumimoji="1" lang="ja-JP" altLang="en-US" dirty="0"/>
              <a:t>で使用するオプションを説明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E2A17E-CDE0-4D8E-9506-DCA60812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1BD5551-D6BC-4788-86A3-CFFAB7505E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357B28-F1EE-4D6B-A160-8899600486A3}"/>
              </a:ext>
            </a:extLst>
          </p:cNvPr>
          <p:cNvSpPr/>
          <p:nvPr/>
        </p:nvSpPr>
        <p:spPr>
          <a:xfrm>
            <a:off x="449215" y="2119418"/>
            <a:ext cx="10793049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/>
              <a:t>$docker run --</a:t>
            </a:r>
            <a:r>
              <a:rPr lang="en-US" altLang="ja-JP" sz="2000" dirty="0" err="1"/>
              <a:t>gpus</a:t>
            </a:r>
            <a:r>
              <a:rPr lang="en-US" altLang="ja-JP" sz="2000" dirty="0"/>
              <a:t> all -it --rm –name==cuda90cudnn7 -v /home/gizmo/docker/files:/files  </a:t>
            </a:r>
            <a:r>
              <a:rPr lang="en-US" altLang="ja-JP" sz="2000" dirty="0">
                <a:solidFill>
                  <a:schemeClr val="accent1"/>
                </a:solidFill>
              </a:rPr>
              <a:t>cuda9.0cudnn7chainer5.3.0</a:t>
            </a:r>
            <a:r>
              <a:rPr lang="ja-JP" altLang="en-US" sz="2000" dirty="0"/>
              <a:t> </a:t>
            </a:r>
            <a:r>
              <a:rPr lang="en-US" altLang="ja-JP" sz="2000" dirty="0"/>
              <a:t>bash </a:t>
            </a:r>
            <a:endParaRPr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E45B88-97D5-46A5-907D-25BA5ED0AB69}"/>
              </a:ext>
            </a:extLst>
          </p:cNvPr>
          <p:cNvSpPr txBox="1"/>
          <p:nvPr/>
        </p:nvSpPr>
        <p:spPr>
          <a:xfrm>
            <a:off x="449215" y="3227730"/>
            <a:ext cx="113719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-it</a:t>
            </a:r>
            <a:r>
              <a:rPr lang="ja-JP" altLang="en-US" sz="2000" dirty="0"/>
              <a:t>：</a:t>
            </a:r>
            <a:r>
              <a:rPr kumimoji="1" lang="ja-JP" altLang="en-US" sz="2000" dirty="0"/>
              <a:t>きれいに表示する．このコマンドがないと上手く表示されない（詳細は省略）</a:t>
            </a:r>
            <a:endParaRPr kumimoji="1" lang="en-US" altLang="ja-JP" sz="2000" dirty="0"/>
          </a:p>
          <a:p>
            <a:pPr>
              <a:spcBef>
                <a:spcPts val="600"/>
              </a:spcBef>
            </a:pPr>
            <a:r>
              <a:rPr lang="en-US" altLang="ja-JP" sz="2000" dirty="0"/>
              <a:t>-v &lt;host&gt;:&lt;container&gt; </a:t>
            </a:r>
            <a:r>
              <a:rPr lang="ja-JP" altLang="en-US" sz="2000" dirty="0"/>
              <a:t>：</a:t>
            </a:r>
            <a:r>
              <a:rPr lang="en-US" altLang="ja-JP" sz="2000" dirty="0"/>
              <a:t> </a:t>
            </a:r>
            <a:r>
              <a:rPr lang="ja-JP" altLang="en-US" sz="2000" dirty="0"/>
              <a:t>ホストのディレクトリとコンテナのディレクトリをマウントする．</a:t>
            </a:r>
            <a:endParaRPr lang="en-US" altLang="ja-JP" sz="2000" dirty="0"/>
          </a:p>
          <a:p>
            <a:pPr>
              <a:spcAft>
                <a:spcPts val="600"/>
              </a:spcAft>
            </a:pPr>
            <a:r>
              <a:rPr lang="en-US" altLang="ja-JP" sz="2000" dirty="0"/>
              <a:t>※ </a:t>
            </a:r>
            <a:r>
              <a:rPr lang="ja-JP" altLang="en-US" sz="2000" dirty="0"/>
              <a:t>コンテナ内に，指定したディレクトリが存在しない</a:t>
            </a:r>
            <a:r>
              <a:rPr kumimoji="1" lang="ja-JP" altLang="en-US" sz="2000" dirty="0"/>
              <a:t>場合は自動でディレクトリが生成される</a:t>
            </a:r>
            <a:endParaRPr kumimoji="1" lang="en-US" altLang="ja-JP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--</a:t>
            </a:r>
            <a:r>
              <a:rPr kumimoji="1" lang="en-US" altLang="ja-JP" sz="2000" dirty="0" err="1"/>
              <a:t>gpus</a:t>
            </a:r>
            <a:r>
              <a:rPr lang="ja-JP" altLang="en-US" sz="2000" dirty="0"/>
              <a:t>：ホスト側の</a:t>
            </a:r>
            <a:r>
              <a:rPr lang="en-US" altLang="ja-JP" sz="2000" dirty="0"/>
              <a:t>GPU</a:t>
            </a:r>
            <a:r>
              <a:rPr lang="ja-JP" altLang="en-US" sz="2000" dirty="0"/>
              <a:t>をコンテナ内で使用．</a:t>
            </a:r>
            <a:r>
              <a:rPr lang="en-US" altLang="ja-JP" sz="2000" dirty="0"/>
              <a:t>all</a:t>
            </a:r>
            <a:r>
              <a:rPr lang="ja-JP" altLang="en-US" sz="2000" dirty="0"/>
              <a:t>を指定すると（ホストに複数の</a:t>
            </a:r>
            <a:r>
              <a:rPr lang="en-US" altLang="ja-JP" sz="2000" dirty="0"/>
              <a:t>GPU</a:t>
            </a:r>
            <a:r>
              <a:rPr lang="ja-JP" altLang="en-US" sz="2000" dirty="0"/>
              <a:t>が搭載されている場合）全ての</a:t>
            </a:r>
            <a:r>
              <a:rPr lang="en-US" altLang="ja-JP" sz="2000" dirty="0"/>
              <a:t>GPU</a:t>
            </a:r>
            <a:r>
              <a:rPr lang="ja-JP" altLang="en-US" sz="2000" dirty="0"/>
              <a:t>をコンテナで使用</a:t>
            </a:r>
            <a:endParaRPr lang="en-US" altLang="ja-JP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000" dirty="0"/>
              <a:t>--rm</a:t>
            </a:r>
            <a:r>
              <a:rPr kumimoji="1" lang="ja-JP" altLang="en-US" sz="2000" dirty="0"/>
              <a:t>：</a:t>
            </a:r>
            <a:r>
              <a:rPr kumimoji="1" lang="en-US" altLang="ja-JP" sz="2000" dirty="0"/>
              <a:t>exit</a:t>
            </a:r>
            <a:r>
              <a:rPr kumimoji="1" lang="ja-JP" altLang="en-US" sz="2000" dirty="0"/>
              <a:t>でコンテナから抜けた後に，コンテナが自動で削除される</a:t>
            </a:r>
          </a:p>
        </p:txBody>
      </p:sp>
    </p:spTree>
    <p:extLst>
      <p:ext uri="{BB962C8B-B14F-4D97-AF65-F5344CB8AC3E}">
        <p14:creationId xmlns:p14="http://schemas.microsoft.com/office/powerpoint/2010/main" val="3878734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A92DFF-4493-42E0-ACC7-CE4FD04BA1C8}"/>
              </a:ext>
            </a:extLst>
          </p:cNvPr>
          <p:cNvSpPr/>
          <p:nvPr/>
        </p:nvSpPr>
        <p:spPr>
          <a:xfrm>
            <a:off x="449215" y="4088625"/>
            <a:ext cx="11293570" cy="475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8604BA-4C55-4E74-BC65-B574702DA5EC}"/>
              </a:ext>
            </a:extLst>
          </p:cNvPr>
          <p:cNvSpPr/>
          <p:nvPr/>
        </p:nvSpPr>
        <p:spPr>
          <a:xfrm>
            <a:off x="449215" y="1287294"/>
            <a:ext cx="11293570" cy="475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96DB69-EF91-41F8-A783-1E9B0BA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コンテナ内での</a:t>
            </a:r>
            <a:r>
              <a:rPr lang="en-US" altLang="ja-JP"/>
              <a:t>GPU</a:t>
            </a:r>
            <a:r>
              <a:rPr lang="ja-JP" altLang="en-US"/>
              <a:t>の</a:t>
            </a:r>
            <a:r>
              <a:rPr lang="ja-JP" altLang="en-US" dirty="0"/>
              <a:t>認識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DE815D-0ECE-461B-B3EE-523A6184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287294"/>
            <a:ext cx="11617094" cy="50758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 dirty="0"/>
              <a:t>$docker run --</a:t>
            </a:r>
            <a:r>
              <a:rPr lang="en-US" altLang="ja-JP" dirty="0" err="1"/>
              <a:t>gpus</a:t>
            </a:r>
            <a:r>
              <a:rPr lang="en-US" altLang="ja-JP" dirty="0"/>
              <a:t> all </a:t>
            </a:r>
            <a:r>
              <a:rPr lang="ja-JP" altLang="en-US" dirty="0"/>
              <a:t>（以下略）</a:t>
            </a:r>
            <a:endParaRPr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/>
              <a:t>でコンテナを起動したときにエラーが発生した場合，</a:t>
            </a:r>
            <a:r>
              <a:rPr kumimoji="1" lang="en-US" altLang="ja-JP" dirty="0"/>
              <a:t>NVIDIA</a:t>
            </a:r>
            <a:r>
              <a:rPr kumimoji="1" lang="ja-JP" altLang="en-US" dirty="0"/>
              <a:t>ドライバ，</a:t>
            </a:r>
            <a:r>
              <a:rPr lang="en-US" altLang="ja-JP" dirty="0"/>
              <a:t> </a:t>
            </a:r>
            <a:r>
              <a:rPr lang="en-US" altLang="ja-JP" dirty="0" err="1"/>
              <a:t>nvidia</a:t>
            </a:r>
            <a:r>
              <a:rPr lang="en-US" altLang="ja-JP" dirty="0"/>
              <a:t>-</a:t>
            </a:r>
            <a:r>
              <a:rPr lang="en-US" altLang="ja-JP" dirty="0" err="1"/>
              <a:t>containar</a:t>
            </a:r>
            <a:r>
              <a:rPr lang="en-US" altLang="ja-JP" dirty="0"/>
              <a:t>-toolkit</a:t>
            </a:r>
            <a:r>
              <a:rPr lang="ja-JP" altLang="en-US" dirty="0"/>
              <a:t>が正しくインストールされていない可能性あり</a:t>
            </a:r>
            <a:endParaRPr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ホストと</a:t>
            </a:r>
            <a:r>
              <a:rPr kumimoji="1" lang="ja-JP" altLang="en-US" dirty="0"/>
              <a:t>コンテナ内の両方で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/>
              <a:t>$</a:t>
            </a:r>
            <a:r>
              <a:rPr kumimoji="1" lang="en-US" altLang="ja-JP" dirty="0" err="1"/>
              <a:t>nvidia-smi</a:t>
            </a:r>
            <a:endParaRPr kumimoji="1" lang="en-US" altLang="ja-JP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/>
              <a:t>を実行した時，ホストとコンテナ内で内容が異なっていた場合（</a:t>
            </a:r>
            <a:r>
              <a:rPr lang="en-US" altLang="ja-JP" dirty="0"/>
              <a:t>CUDA</a:t>
            </a:r>
            <a:r>
              <a:rPr lang="ja-JP" altLang="en-US" dirty="0"/>
              <a:t>のバージョンに</a:t>
            </a:r>
            <a:r>
              <a:rPr lang="en-US" altLang="ja-JP" dirty="0"/>
              <a:t>ERR</a:t>
            </a:r>
            <a:r>
              <a:rPr lang="ja-JP" altLang="en-US" dirty="0"/>
              <a:t>と表示されている等）</a:t>
            </a:r>
            <a:r>
              <a:rPr kumimoji="1" lang="ja-JP" altLang="en-US" dirty="0"/>
              <a:t>も同様にドライバのインストールができていない可能性あり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2A2C89-62B3-4E64-9EC3-D5E82CB9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041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7E82785-E82D-4135-BDCC-67A89968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3.docker</a:t>
            </a:r>
            <a:r>
              <a:rPr kumimoji="1" lang="ja-JP" altLang="en-US" dirty="0"/>
              <a:t>のコマンド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0D86CD-56A2-4BE9-8C9A-1FD6605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6447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34B9-D5A9-4BF4-B30D-AFDEDFD1E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コマンド一覧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CDCC97-E1D8-49C4-92A5-C8CD7207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8542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B96BBF-0F60-4326-8CE2-4B58F3A7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833E6C-3811-4D50-8C98-06CFA7B595E3}"/>
              </a:ext>
            </a:extLst>
          </p:cNvPr>
          <p:cNvSpPr/>
          <p:nvPr/>
        </p:nvSpPr>
        <p:spPr>
          <a:xfrm>
            <a:off x="383227" y="3409434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run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8BCD65-9896-4B6D-BB2E-5B7825AA3001}"/>
              </a:ext>
            </a:extLst>
          </p:cNvPr>
          <p:cNvSpPr/>
          <p:nvPr/>
        </p:nvSpPr>
        <p:spPr>
          <a:xfrm>
            <a:off x="383227" y="2082641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build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path_to_Dockerfile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958BD0D-B481-4337-B9B8-D344B44722AE}"/>
              </a:ext>
            </a:extLst>
          </p:cNvPr>
          <p:cNvSpPr/>
          <p:nvPr/>
        </p:nvSpPr>
        <p:spPr>
          <a:xfrm>
            <a:off x="7392642" y="3469820"/>
            <a:ext cx="4246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からコンテナを生成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73B2FF8-0139-4B31-A64A-48EB8EE55723}"/>
              </a:ext>
            </a:extLst>
          </p:cNvPr>
          <p:cNvSpPr/>
          <p:nvPr/>
        </p:nvSpPr>
        <p:spPr>
          <a:xfrm>
            <a:off x="7175824" y="2122564"/>
            <a:ext cx="4359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Dockerfile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r>
              <a:rPr lang="ja-JP" altLang="en-US" sz="2000" b="1" dirty="0">
                <a:solidFill>
                  <a:schemeClr val="accent2"/>
                </a:solidFill>
              </a:rPr>
              <a:t>➡ 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を生成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4071A9-7A8E-45B4-88E2-7256EC45D0A2}"/>
              </a:ext>
            </a:extLst>
          </p:cNvPr>
          <p:cNvSpPr txBox="1"/>
          <p:nvPr/>
        </p:nvSpPr>
        <p:spPr>
          <a:xfrm>
            <a:off x="336092" y="3877132"/>
            <a:ext cx="11918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&lt;command&gt;</a:t>
            </a:r>
            <a:r>
              <a:rPr kumimoji="1" lang="ja-JP" altLang="en-US" dirty="0"/>
              <a:t>を指定しない場合</a:t>
            </a:r>
            <a:r>
              <a:rPr kumimoji="1" lang="en-US" altLang="ja-JP" dirty="0" err="1"/>
              <a:t>Dockerfile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CMD</a:t>
            </a:r>
            <a:r>
              <a:rPr kumimoji="1" lang="ja-JP" altLang="en-US" dirty="0"/>
              <a:t>で指定したコマンドを実行</a:t>
            </a:r>
            <a:endParaRPr kumimoji="1" lang="en-US" altLang="ja-JP" dirty="0"/>
          </a:p>
          <a:p>
            <a:r>
              <a:rPr lang="en-US" altLang="ja-JP" b="1" dirty="0">
                <a:solidFill>
                  <a:schemeClr val="accent2"/>
                </a:solidFill>
              </a:rPr>
              <a:t>exit</a:t>
            </a:r>
            <a:r>
              <a:rPr lang="ja-JP" altLang="en-US" b="1" dirty="0">
                <a:solidFill>
                  <a:schemeClr val="accent2"/>
                </a:solidFill>
              </a:rPr>
              <a:t>したらコンテナが停止する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r>
              <a:rPr kumimoji="1" lang="en-US" altLang="ja-JP" dirty="0"/>
              <a:t>options: -v</a:t>
            </a:r>
            <a:r>
              <a:rPr lang="ja-JP" altLang="en-US" dirty="0"/>
              <a:t> </a:t>
            </a:r>
            <a:r>
              <a:rPr lang="en-US" altLang="ja-JP" dirty="0"/>
              <a:t>&lt;host&gt;:&lt;path&gt;</a:t>
            </a:r>
            <a:r>
              <a:rPr lang="ja-JP" altLang="en-US" dirty="0"/>
              <a:t>：指定したディレクトリをマウント</a:t>
            </a:r>
            <a:endParaRPr lang="en-US" altLang="ja-JP" dirty="0"/>
          </a:p>
          <a:p>
            <a:r>
              <a:rPr lang="en-US" altLang="ja-JP" dirty="0"/>
              <a:t>              --name &lt;</a:t>
            </a:r>
            <a:r>
              <a:rPr lang="en-US" altLang="ja-JP" dirty="0" err="1"/>
              <a:t>container_name</a:t>
            </a:r>
            <a:r>
              <a:rPr lang="en-US" altLang="ja-JP" dirty="0"/>
              <a:t>&gt;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コンテナに名前をつける</a:t>
            </a:r>
            <a:endParaRPr lang="en-US" altLang="ja-JP" dirty="0"/>
          </a:p>
          <a:p>
            <a:r>
              <a:rPr lang="en-US" altLang="ja-JP" dirty="0"/>
              <a:t>             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dirty="0"/>
              <a:t>              --</a:t>
            </a:r>
            <a:r>
              <a:rPr lang="en-US" altLang="ja-JP" dirty="0" err="1"/>
              <a:t>gpus</a:t>
            </a:r>
            <a:r>
              <a:rPr lang="en-US" altLang="ja-JP" dirty="0"/>
              <a:t> &lt;number&gt;</a:t>
            </a:r>
            <a:r>
              <a:rPr lang="ja-JP" altLang="en-US" dirty="0"/>
              <a:t>：ホストの</a:t>
            </a:r>
            <a:r>
              <a:rPr lang="en-US" altLang="ja-JP" dirty="0"/>
              <a:t>GPU</a:t>
            </a:r>
            <a:r>
              <a:rPr lang="ja-JP" altLang="en-US" dirty="0"/>
              <a:t>をコンテナ内で使用（</a:t>
            </a:r>
            <a:r>
              <a:rPr lang="en-US" altLang="ja-JP" dirty="0"/>
              <a:t>all</a:t>
            </a:r>
            <a:r>
              <a:rPr lang="ja-JP" altLang="en-US" dirty="0"/>
              <a:t>でホストにある全ての</a:t>
            </a:r>
            <a:r>
              <a:rPr lang="en-US" altLang="ja-JP" dirty="0"/>
              <a:t>GPU</a:t>
            </a:r>
            <a:r>
              <a:rPr lang="ja-JP" altLang="en-US" dirty="0"/>
              <a:t>をコンテナで使用）</a:t>
            </a:r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             </a:t>
            </a:r>
            <a:r>
              <a:rPr lang="en-US" altLang="ja-JP" dirty="0"/>
              <a:t>--rm</a:t>
            </a:r>
            <a:r>
              <a:rPr lang="ja-JP" altLang="en-US" dirty="0"/>
              <a:t>：</a:t>
            </a:r>
            <a:r>
              <a:rPr lang="en-US" altLang="ja-JP" dirty="0"/>
              <a:t>exit</a:t>
            </a:r>
            <a:r>
              <a:rPr lang="ja-JP" altLang="en-US" dirty="0"/>
              <a:t>でコンテナから抜けた後にコンテナを削除（指定しない場合，停止はするが削除はされない）</a:t>
            </a:r>
            <a:endParaRPr lang="en-US" altLang="ja-JP" dirty="0"/>
          </a:p>
          <a:p>
            <a:r>
              <a:rPr lang="en-US" altLang="ja-JP" dirty="0"/>
              <a:t>              -p &lt;</a:t>
            </a:r>
            <a:r>
              <a:rPr lang="en-US" altLang="ja-JP" dirty="0" err="1"/>
              <a:t>host_port</a:t>
            </a:r>
            <a:r>
              <a:rPr lang="en-US" altLang="ja-JP" dirty="0"/>
              <a:t>&gt;:&lt;</a:t>
            </a:r>
            <a:r>
              <a:rPr lang="en-US" altLang="ja-JP" dirty="0" err="1"/>
              <a:t>container_port</a:t>
            </a:r>
            <a:r>
              <a:rPr lang="en-US" altLang="ja-JP" dirty="0"/>
              <a:t>&gt;</a:t>
            </a:r>
            <a:r>
              <a:rPr lang="ja-JP" altLang="en-US" dirty="0"/>
              <a:t>：ホストのポートとコンテナのポートを接続</a:t>
            </a:r>
            <a:endParaRPr lang="en-US" altLang="ja-JP" dirty="0"/>
          </a:p>
          <a:p>
            <a:r>
              <a:rPr lang="en-US" altLang="ja-JP" dirty="0"/>
              <a:t>              -u &lt;</a:t>
            </a:r>
            <a:r>
              <a:rPr lang="en-US" altLang="ja-JP" dirty="0" err="1"/>
              <a:t>user_id</a:t>
            </a:r>
            <a:r>
              <a:rPr lang="en-US" altLang="ja-JP" dirty="0"/>
              <a:t>&gt;&lt;</a:t>
            </a:r>
            <a:r>
              <a:rPr lang="en-US" altLang="ja-JP" dirty="0" err="1"/>
              <a:t>group_id</a:t>
            </a:r>
            <a:r>
              <a:rPr lang="en-US" altLang="ja-JP" dirty="0"/>
              <a:t>&gt;</a:t>
            </a:r>
            <a:r>
              <a:rPr lang="ja-JP" altLang="en-US" dirty="0"/>
              <a:t>：ユーザ</a:t>
            </a:r>
            <a:r>
              <a:rPr lang="en-US" altLang="ja-JP" dirty="0"/>
              <a:t>ID</a:t>
            </a:r>
            <a:r>
              <a:rPr lang="ja-JP" altLang="en-US" dirty="0"/>
              <a:t>とグループ</a:t>
            </a:r>
            <a:r>
              <a:rPr lang="en-US" altLang="ja-JP" dirty="0"/>
              <a:t>ID</a:t>
            </a:r>
            <a:r>
              <a:rPr lang="ja-JP" altLang="en-US" dirty="0"/>
              <a:t>を指定（通常は</a:t>
            </a:r>
            <a:r>
              <a:rPr lang="en-US" altLang="ja-JP" dirty="0"/>
              <a:t>root</a:t>
            </a:r>
            <a:r>
              <a:rPr lang="ja-JP" altLang="en-US" dirty="0"/>
              <a:t>でログインする）</a:t>
            </a:r>
            <a:endParaRPr lang="en-US" altLang="ja-JP" dirty="0"/>
          </a:p>
          <a:p>
            <a:r>
              <a:rPr lang="en-US" altLang="ja-JP" dirty="0"/>
              <a:t>                                                    </a:t>
            </a:r>
            <a:r>
              <a:rPr lang="ja-JP" altLang="en-US" dirty="0"/>
              <a:t>       </a:t>
            </a:r>
            <a:r>
              <a:rPr lang="en-US" altLang="ja-JP" dirty="0"/>
              <a:t>※ -u $(id -u) $(id -g) </a:t>
            </a:r>
            <a:r>
              <a:rPr lang="ja-JP" altLang="en-US" dirty="0"/>
              <a:t>と指定すれば直接</a:t>
            </a:r>
            <a:r>
              <a:rPr lang="en-US" altLang="ja-JP" dirty="0"/>
              <a:t>ID</a:t>
            </a:r>
            <a:r>
              <a:rPr lang="ja-JP" altLang="en-US" dirty="0"/>
              <a:t>を入力しなくて良い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7D24178-6B40-4F4C-A8A1-FF45ECC922D4}"/>
              </a:ext>
            </a:extLst>
          </p:cNvPr>
          <p:cNvSpPr txBox="1"/>
          <p:nvPr/>
        </p:nvSpPr>
        <p:spPr>
          <a:xfrm>
            <a:off x="383227" y="2543137"/>
            <a:ext cx="1125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options: -t</a:t>
            </a:r>
            <a:r>
              <a:rPr kumimoji="1" lang="ja-JP" altLang="en-US" dirty="0"/>
              <a:t>：</a:t>
            </a:r>
            <a:r>
              <a:rPr kumimoji="1" lang="en-US" altLang="ja-JP" dirty="0" err="1"/>
              <a:t>Dockerimage</a:t>
            </a:r>
            <a:r>
              <a:rPr kumimoji="1" lang="ja-JP" altLang="en-US" dirty="0"/>
              <a:t>に名前をつける</a:t>
            </a:r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             </a:t>
            </a:r>
            <a:r>
              <a:rPr lang="en-US" altLang="ja-JP" dirty="0"/>
              <a:t>-f &lt;</a:t>
            </a:r>
            <a:r>
              <a:rPr lang="en-US" altLang="ja-JP" dirty="0" err="1"/>
              <a:t>Dockerfilename</a:t>
            </a:r>
            <a:r>
              <a:rPr lang="en-US" altLang="ja-JP" dirty="0"/>
              <a:t>&gt;</a:t>
            </a:r>
            <a:r>
              <a:rPr lang="ja-JP" altLang="en-US" dirty="0"/>
              <a:t>：</a:t>
            </a:r>
            <a:r>
              <a:rPr lang="en-US" altLang="ja-JP" dirty="0" err="1"/>
              <a:t>Dockerfile</a:t>
            </a:r>
            <a:r>
              <a:rPr lang="ja-JP" altLang="en-US" dirty="0"/>
              <a:t>に「</a:t>
            </a:r>
            <a:r>
              <a:rPr lang="en-US" altLang="ja-JP" dirty="0" err="1"/>
              <a:t>Dockerfile</a:t>
            </a:r>
            <a:r>
              <a:rPr lang="ja-JP" altLang="en-US" dirty="0"/>
              <a:t>」以外の名前をつけている場合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649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392653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exec &lt;container&gt;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9093217" y="2162519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コンテナに再度入る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2AD119-02CD-44CD-BD7E-F33A1D886D7F}"/>
              </a:ext>
            </a:extLst>
          </p:cNvPr>
          <p:cNvSpPr txBox="1"/>
          <p:nvPr/>
        </p:nvSpPr>
        <p:spPr>
          <a:xfrm>
            <a:off x="392653" y="2554174"/>
            <a:ext cx="11503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&lt;command&gt;</a:t>
            </a:r>
            <a:r>
              <a:rPr lang="ja-JP" altLang="en-US" dirty="0"/>
              <a:t>を指定しない場合</a:t>
            </a:r>
            <a:r>
              <a:rPr lang="en-US" altLang="ja-JP" dirty="0" err="1"/>
              <a:t>Dockerfile</a:t>
            </a:r>
            <a:r>
              <a:rPr lang="ja-JP" altLang="en-US" dirty="0"/>
              <a:t>の</a:t>
            </a:r>
            <a:r>
              <a:rPr lang="en-US" altLang="ja-JP" dirty="0"/>
              <a:t>CMD</a:t>
            </a:r>
            <a:r>
              <a:rPr lang="ja-JP" altLang="en-US" dirty="0"/>
              <a:t>で指定したコマンドを実行</a:t>
            </a:r>
            <a:endParaRPr lang="en-US" altLang="ja-JP" dirty="0"/>
          </a:p>
          <a:p>
            <a:r>
              <a:rPr lang="en-US" altLang="ja-JP" dirty="0"/>
              <a:t>options: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b="1" dirty="0" err="1">
                <a:solidFill>
                  <a:schemeClr val="accent2"/>
                </a:solidFill>
              </a:rPr>
              <a:t>eixt</a:t>
            </a:r>
            <a:r>
              <a:rPr lang="ja-JP" altLang="en-US" b="1" dirty="0">
                <a:solidFill>
                  <a:schemeClr val="accent2"/>
                </a:solidFill>
              </a:rPr>
              <a:t>した場合もコンテナが停止しない．</a:t>
            </a:r>
            <a:endParaRPr lang="en-US" altLang="ja-JP" b="1" dirty="0">
              <a:solidFill>
                <a:schemeClr val="accent2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D45D6A4-73A5-450D-A54D-4EB19533AC18}"/>
              </a:ext>
            </a:extLst>
          </p:cNvPr>
          <p:cNvSpPr/>
          <p:nvPr/>
        </p:nvSpPr>
        <p:spPr>
          <a:xfrm>
            <a:off x="392653" y="524182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restart &lt;container&gt;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69C225-3A04-44ED-A7B6-463D52CD74ED}"/>
              </a:ext>
            </a:extLst>
          </p:cNvPr>
          <p:cNvSpPr/>
          <p:nvPr/>
        </p:nvSpPr>
        <p:spPr>
          <a:xfrm>
            <a:off x="7368386" y="5321536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停止したコンテナを再アクティブ化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9A806A0-89B9-4889-B02C-04E28D656F2F}"/>
              </a:ext>
            </a:extLst>
          </p:cNvPr>
          <p:cNvSpPr txBox="1"/>
          <p:nvPr/>
        </p:nvSpPr>
        <p:spPr>
          <a:xfrm>
            <a:off x="392653" y="5760454"/>
            <a:ext cx="115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停止している場合</a:t>
            </a:r>
            <a:r>
              <a:rPr lang="en-US" altLang="ja-JP" dirty="0"/>
              <a:t>exec, attach</a:t>
            </a:r>
            <a:r>
              <a:rPr lang="ja-JP" altLang="en-US" dirty="0"/>
              <a:t>ができないため，停止したコンテナに入りたい場合はこれを実行してから</a:t>
            </a:r>
            <a:endParaRPr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18F85-0425-47D3-AE6F-FD94D4DDAA57}"/>
              </a:ext>
            </a:extLst>
          </p:cNvPr>
          <p:cNvSpPr/>
          <p:nvPr/>
        </p:nvSpPr>
        <p:spPr>
          <a:xfrm>
            <a:off x="392653" y="368388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attach &lt;container&gt; &lt;command&gt;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9CAC866-3C00-4968-B314-AA2138DA855B}"/>
              </a:ext>
            </a:extLst>
          </p:cNvPr>
          <p:cNvSpPr/>
          <p:nvPr/>
        </p:nvSpPr>
        <p:spPr>
          <a:xfrm>
            <a:off x="9157200" y="3744266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コンテナに再度入る</a:t>
            </a:r>
            <a:r>
              <a:rPr lang="en-US" altLang="ja-JP" sz="2000" b="1" dirty="0">
                <a:solidFill>
                  <a:schemeClr val="accent2"/>
                </a:solidFill>
              </a:rPr>
              <a:t> 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ADF4AC-BA98-49CB-8C2C-281CA64914CE}"/>
              </a:ext>
            </a:extLst>
          </p:cNvPr>
          <p:cNvSpPr txBox="1"/>
          <p:nvPr/>
        </p:nvSpPr>
        <p:spPr>
          <a:xfrm>
            <a:off x="392653" y="4139454"/>
            <a:ext cx="11503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&lt;command&gt;</a:t>
            </a:r>
            <a:r>
              <a:rPr lang="ja-JP" altLang="en-US" dirty="0"/>
              <a:t>を指定しない場合</a:t>
            </a:r>
            <a:r>
              <a:rPr lang="en-US" altLang="ja-JP" dirty="0" err="1"/>
              <a:t>Dockerfile</a:t>
            </a:r>
            <a:r>
              <a:rPr lang="ja-JP" altLang="en-US" dirty="0"/>
              <a:t>の</a:t>
            </a:r>
            <a:r>
              <a:rPr lang="en-US" altLang="ja-JP" dirty="0"/>
              <a:t>CMD</a:t>
            </a:r>
            <a:r>
              <a:rPr lang="ja-JP" altLang="en-US" dirty="0"/>
              <a:t>で指定したコマンドを実行</a:t>
            </a:r>
            <a:endParaRPr lang="en-US" altLang="ja-JP" dirty="0"/>
          </a:p>
          <a:p>
            <a:r>
              <a:rPr lang="en-US" altLang="ja-JP" dirty="0"/>
              <a:t>options: -it</a:t>
            </a:r>
            <a:r>
              <a:rPr lang="ja-JP" altLang="en-US" dirty="0"/>
              <a:t>：</a:t>
            </a:r>
            <a:r>
              <a:rPr lang="en-US" altLang="ja-JP" dirty="0"/>
              <a:t> </a:t>
            </a:r>
            <a:r>
              <a:rPr lang="ja-JP" altLang="en-US" dirty="0"/>
              <a:t>きれいに表示する（詳細は省略）</a:t>
            </a:r>
            <a:endParaRPr lang="en-US" altLang="ja-JP" dirty="0"/>
          </a:p>
          <a:p>
            <a:r>
              <a:rPr lang="en-US" altLang="ja-JP" b="1" dirty="0" err="1">
                <a:solidFill>
                  <a:schemeClr val="accent2"/>
                </a:solidFill>
              </a:rPr>
              <a:t>eixt</a:t>
            </a:r>
            <a:r>
              <a:rPr lang="ja-JP" altLang="en-US" b="1" dirty="0">
                <a:solidFill>
                  <a:schemeClr val="accent2"/>
                </a:solidFill>
              </a:rPr>
              <a:t>したらコンテナが停止する</a:t>
            </a:r>
            <a:endParaRPr lang="en-US" altLang="ja-JP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57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392656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commit &lt;container&gt;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new_Dockerimage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7532018" y="2162519"/>
            <a:ext cx="4012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 ➡ 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を生成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CFD056-A491-4627-BFB3-A28AE9ED7E74}"/>
              </a:ext>
            </a:extLst>
          </p:cNvPr>
          <p:cNvSpPr/>
          <p:nvPr/>
        </p:nvSpPr>
        <p:spPr>
          <a:xfrm>
            <a:off x="392654" y="2822437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tag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befor_</a:t>
            </a:r>
            <a:r>
              <a:rPr lang="en-US" altLang="ja-JP" sz="2400" dirty="0" err="1">
                <a:solidFill>
                  <a:schemeClr val="tx1"/>
                </a:solidFill>
              </a:rPr>
              <a:t>D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after_Dockerimage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00FD22E-0795-425D-9E1B-79220D4C8B51}"/>
              </a:ext>
            </a:extLst>
          </p:cNvPr>
          <p:cNvSpPr/>
          <p:nvPr/>
        </p:nvSpPr>
        <p:spPr>
          <a:xfrm>
            <a:off x="8436990" y="2876587"/>
            <a:ext cx="3286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の名前変更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34EEE7-C283-4EEE-AAFF-D4D8B7052BF8}"/>
              </a:ext>
            </a:extLst>
          </p:cNvPr>
          <p:cNvSpPr txBox="1"/>
          <p:nvPr/>
        </p:nvSpPr>
        <p:spPr>
          <a:xfrm>
            <a:off x="392656" y="3289168"/>
            <a:ext cx="11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Dockerimage</a:t>
            </a:r>
            <a:r>
              <a:rPr lang="ja-JP" altLang="en-US" dirty="0"/>
              <a:t>の名前は「リポジトリ名</a:t>
            </a:r>
            <a:r>
              <a:rPr lang="en-US" altLang="ja-JP" dirty="0"/>
              <a:t>:</a:t>
            </a:r>
            <a:r>
              <a:rPr lang="ja-JP" altLang="en-US" dirty="0"/>
              <a:t>タグ名」</a:t>
            </a:r>
            <a:endParaRPr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D99CE5-811C-4BAC-9BD9-C418E29603E9}"/>
              </a:ext>
            </a:extLst>
          </p:cNvPr>
          <p:cNvSpPr/>
          <p:nvPr/>
        </p:nvSpPr>
        <p:spPr>
          <a:xfrm>
            <a:off x="392654" y="3838910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push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0B12D3-5A37-48DA-803D-4216B5725EE0}"/>
              </a:ext>
            </a:extLst>
          </p:cNvPr>
          <p:cNvSpPr/>
          <p:nvPr/>
        </p:nvSpPr>
        <p:spPr>
          <a:xfrm>
            <a:off x="7352911" y="3914712"/>
            <a:ext cx="432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</a:t>
            </a:r>
            <a:r>
              <a:rPr lang="en-US" altLang="ja-JP" sz="2000" b="1" dirty="0">
                <a:solidFill>
                  <a:schemeClr val="accent2"/>
                </a:solidFill>
              </a:rPr>
              <a:t>docker hub</a:t>
            </a:r>
            <a:r>
              <a:rPr lang="ja-JP" altLang="en-US" sz="2000" b="1" dirty="0">
                <a:solidFill>
                  <a:schemeClr val="accent2"/>
                </a:solidFill>
              </a:rPr>
              <a:t>に</a:t>
            </a:r>
            <a:r>
              <a:rPr lang="en-US" altLang="ja-JP" sz="2000" b="1" dirty="0">
                <a:solidFill>
                  <a:schemeClr val="accent2"/>
                </a:solidFill>
              </a:rPr>
              <a:t>push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C44D91F-BF11-41F6-9FE3-B93145950E9B}"/>
              </a:ext>
            </a:extLst>
          </p:cNvPr>
          <p:cNvSpPr txBox="1"/>
          <p:nvPr/>
        </p:nvSpPr>
        <p:spPr>
          <a:xfrm>
            <a:off x="392655" y="4327293"/>
            <a:ext cx="111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</a:rPr>
              <a:t>push</a:t>
            </a:r>
            <a:r>
              <a:rPr lang="ja-JP" altLang="en-US" b="1" dirty="0">
                <a:solidFill>
                  <a:schemeClr val="accent2"/>
                </a:solidFill>
              </a:rPr>
              <a:t>する際は，</a:t>
            </a:r>
            <a:r>
              <a:rPr lang="en-US" altLang="ja-JP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b="1" dirty="0">
                <a:solidFill>
                  <a:schemeClr val="accent2"/>
                </a:solidFill>
              </a:rPr>
              <a:t>の名前は「</a:t>
            </a:r>
            <a:r>
              <a:rPr lang="en-US" altLang="ja-JP" b="1" dirty="0">
                <a:solidFill>
                  <a:schemeClr val="accent2"/>
                </a:solidFill>
              </a:rPr>
              <a:t>push</a:t>
            </a:r>
            <a:r>
              <a:rPr lang="ja-JP" altLang="en-US" b="1" dirty="0">
                <a:solidFill>
                  <a:schemeClr val="accent2"/>
                </a:solidFill>
              </a:rPr>
              <a:t>する先のリポジトリ名</a:t>
            </a:r>
            <a:r>
              <a:rPr lang="en-US" altLang="ja-JP" b="1" dirty="0">
                <a:solidFill>
                  <a:schemeClr val="accent2"/>
                </a:solidFill>
              </a:rPr>
              <a:t>:</a:t>
            </a:r>
            <a:r>
              <a:rPr lang="ja-JP" altLang="en-US" b="1" dirty="0">
                <a:solidFill>
                  <a:schemeClr val="accent2"/>
                </a:solidFill>
              </a:rPr>
              <a:t>タグ名」にすること</a:t>
            </a:r>
            <a:endParaRPr lang="en-US" altLang="ja-JP" b="1" dirty="0">
              <a:solidFill>
                <a:schemeClr val="accent2"/>
              </a:solidFill>
            </a:endParaRPr>
          </a:p>
          <a:p>
            <a:r>
              <a:rPr lang="ja-JP" altLang="en-US" dirty="0"/>
              <a:t>（</a:t>
            </a:r>
            <a:r>
              <a:rPr lang="en-US" altLang="ja-JP" dirty="0"/>
              <a:t>docker hub</a:t>
            </a:r>
            <a:r>
              <a:rPr lang="ja-JP" altLang="en-US" dirty="0"/>
              <a:t>に</a:t>
            </a:r>
            <a:r>
              <a:rPr lang="en-US" altLang="ja-JP" dirty="0"/>
              <a:t>push</a:t>
            </a:r>
            <a:r>
              <a:rPr lang="ja-JP" altLang="en-US" dirty="0"/>
              <a:t>する際に</a:t>
            </a:r>
            <a:r>
              <a:rPr lang="en-US" altLang="ja-JP" dirty="0" err="1"/>
              <a:t>Dockerimage</a:t>
            </a:r>
            <a:r>
              <a:rPr lang="ja-JP" altLang="en-US" dirty="0"/>
              <a:t>を参照して，そのリポジトリに</a:t>
            </a:r>
            <a:r>
              <a:rPr lang="en-US" altLang="ja-JP" dirty="0"/>
              <a:t>push</a:t>
            </a:r>
            <a:r>
              <a:rPr lang="ja-JP" altLang="en-US" dirty="0"/>
              <a:t>するため）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5428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17BCB-0F35-45E0-B6AE-25634689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862B96-E95F-4710-B7A0-66054BDAE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docker</a:t>
            </a:r>
            <a:r>
              <a:rPr lang="ja-JP" altLang="en-US" dirty="0"/>
              <a:t>で使用することの多いコマンド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sz="2000" dirty="0"/>
              <a:t>(</a:t>
            </a:r>
            <a:r>
              <a:rPr lang="en-US" altLang="ja-JP" sz="2000" dirty="0" err="1"/>
              <a:t>Dockerimage</a:t>
            </a:r>
            <a:r>
              <a:rPr lang="ja-JP" altLang="en-US" sz="2000" dirty="0" err="1"/>
              <a:t>，</a:t>
            </a:r>
            <a:r>
              <a:rPr lang="en-US" altLang="ja-JP" sz="2000" dirty="0" err="1"/>
              <a:t>containar</a:t>
            </a:r>
            <a:r>
              <a:rPr lang="ja-JP" altLang="en-US" sz="2000" dirty="0"/>
              <a:t>を指定する場合，</a:t>
            </a:r>
            <a:r>
              <a:rPr lang="en-US" altLang="ja-JP" sz="2000" dirty="0"/>
              <a:t>ID</a:t>
            </a:r>
            <a:r>
              <a:rPr lang="ja-JP" altLang="en-US" sz="2000" dirty="0"/>
              <a:t>か名前のどちらかを指定</a:t>
            </a:r>
            <a:r>
              <a:rPr lang="en-US" altLang="ja-JP" sz="2000" dirty="0"/>
              <a:t>)</a:t>
            </a:r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02264-941F-4D6B-AC09-C3A54C80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2B2201C-3E99-4ACB-8AE7-4F23C9DE54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A57D0A-BC67-455A-BBB0-817EF0EBDEE2}"/>
              </a:ext>
            </a:extLst>
          </p:cNvPr>
          <p:cNvSpPr/>
          <p:nvPr/>
        </p:nvSpPr>
        <p:spPr>
          <a:xfrm>
            <a:off x="402079" y="20979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rm &lt;container&gt;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1241C2-1B77-4BD6-B41F-725772423EBA}"/>
              </a:ext>
            </a:extLst>
          </p:cNvPr>
          <p:cNvSpPr/>
          <p:nvPr/>
        </p:nvSpPr>
        <p:spPr>
          <a:xfrm>
            <a:off x="9455081" y="2162519"/>
            <a:ext cx="2099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コンテナを削除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CFD056-A491-4627-BFB3-A28AE9ED7E74}"/>
              </a:ext>
            </a:extLst>
          </p:cNvPr>
          <p:cNvSpPr/>
          <p:nvPr/>
        </p:nvSpPr>
        <p:spPr>
          <a:xfrm>
            <a:off x="402079" y="3104216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stop &lt;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contaner</a:t>
            </a:r>
            <a:r>
              <a:rPr kumimoji="1" lang="en-US" altLang="ja-JP" sz="2400" dirty="0">
                <a:solidFill>
                  <a:schemeClr val="tx1"/>
                </a:solidFill>
              </a:rPr>
              <a:t>&gt;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00FD22E-0795-425D-9E1B-79220D4C8B51}"/>
              </a:ext>
            </a:extLst>
          </p:cNvPr>
          <p:cNvSpPr/>
          <p:nvPr/>
        </p:nvSpPr>
        <p:spPr>
          <a:xfrm>
            <a:off x="9455082" y="3168812"/>
            <a:ext cx="2133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コンテナを停止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A34EEE7-C283-4EEE-AAFF-D4D8B7052BF8}"/>
              </a:ext>
            </a:extLst>
          </p:cNvPr>
          <p:cNvSpPr txBox="1"/>
          <p:nvPr/>
        </p:nvSpPr>
        <p:spPr>
          <a:xfrm>
            <a:off x="348187" y="2570890"/>
            <a:ext cx="11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停止していないコンテナは削除不可</a:t>
            </a:r>
            <a:endParaRPr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D99CE5-811C-4BAC-9BD9-C418E29603E9}"/>
              </a:ext>
            </a:extLst>
          </p:cNvPr>
          <p:cNvSpPr/>
          <p:nvPr/>
        </p:nvSpPr>
        <p:spPr>
          <a:xfrm>
            <a:off x="402079" y="3885159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system prune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0B12D3-5A37-48DA-803D-4216B5725EE0}"/>
              </a:ext>
            </a:extLst>
          </p:cNvPr>
          <p:cNvSpPr/>
          <p:nvPr/>
        </p:nvSpPr>
        <p:spPr>
          <a:xfrm>
            <a:off x="3544476" y="3933559"/>
            <a:ext cx="8179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停止しているコンテナ，名前のついていない</a:t>
            </a:r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を全て削除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130AD6-1B5F-4476-A91A-44CF75671407}"/>
              </a:ext>
            </a:extLst>
          </p:cNvPr>
          <p:cNvSpPr/>
          <p:nvPr/>
        </p:nvSpPr>
        <p:spPr>
          <a:xfrm>
            <a:off x="402079" y="4626001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docker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rmi</a:t>
            </a:r>
            <a:r>
              <a:rPr kumimoji="1" lang="en-US" altLang="ja-JP" sz="2400" dirty="0">
                <a:solidFill>
                  <a:schemeClr val="tx1"/>
                </a:solidFill>
              </a:rPr>
              <a:t> &lt;</a:t>
            </a:r>
            <a:r>
              <a:rPr lang="en-US" altLang="ja-JP" sz="2400" dirty="0" err="1">
                <a:solidFill>
                  <a:schemeClr val="tx1"/>
                </a:solidFill>
              </a:rPr>
              <a:t>Dockerimage</a:t>
            </a:r>
            <a:r>
              <a:rPr kumimoji="1" lang="en-US" altLang="ja-JP" sz="2400" dirty="0">
                <a:solidFill>
                  <a:schemeClr val="tx1"/>
                </a:solidFill>
              </a:rPr>
              <a:t>&gt; 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A86BDB8-FD39-4E0A-AA00-B390DAFBDC37}"/>
              </a:ext>
            </a:extLst>
          </p:cNvPr>
          <p:cNvSpPr/>
          <p:nvPr/>
        </p:nvSpPr>
        <p:spPr>
          <a:xfrm>
            <a:off x="8917757" y="4690597"/>
            <a:ext cx="2636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chemeClr val="accent2"/>
                </a:solidFill>
              </a:rPr>
              <a:t>Dockerimage</a:t>
            </a:r>
            <a:r>
              <a:rPr lang="ja-JP" altLang="en-US" sz="2000" b="1" dirty="0">
                <a:solidFill>
                  <a:schemeClr val="accent2"/>
                </a:solidFill>
              </a:rPr>
              <a:t>を削除</a:t>
            </a:r>
          </a:p>
        </p:txBody>
      </p:sp>
    </p:spTree>
    <p:extLst>
      <p:ext uri="{BB962C8B-B14F-4D97-AF65-F5344CB8AC3E}">
        <p14:creationId xmlns:p14="http://schemas.microsoft.com/office/powerpoint/2010/main" val="1014588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B96B3-19AB-450B-A094-1E61E2B8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コマンド一覧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8994EC-C317-4DBB-BE99-FE01260F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コンテナ内で使用できるコマンド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24F390-79DB-47F9-846C-E122841D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D9E9FF6-B431-4D11-A3D8-E04A7C839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3207C47-6CE5-4566-B556-14BB7C02522D}"/>
              </a:ext>
            </a:extLst>
          </p:cNvPr>
          <p:cNvSpPr/>
          <p:nvPr/>
        </p:nvSpPr>
        <p:spPr>
          <a:xfrm>
            <a:off x="449214" y="216138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exit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731B6B-851D-4294-8924-B76A24CCC1BB}"/>
              </a:ext>
            </a:extLst>
          </p:cNvPr>
          <p:cNvSpPr/>
          <p:nvPr/>
        </p:nvSpPr>
        <p:spPr>
          <a:xfrm>
            <a:off x="449214" y="2787523"/>
            <a:ext cx="11152166" cy="460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$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detatch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225A19E-45F7-4D98-8AED-1D7E601C95E0}"/>
              </a:ext>
            </a:extLst>
          </p:cNvPr>
          <p:cNvSpPr/>
          <p:nvPr/>
        </p:nvSpPr>
        <p:spPr>
          <a:xfrm>
            <a:off x="5973449" y="2191576"/>
            <a:ext cx="552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コンテナから抜ける（抜けた後コンテナ停止）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058FA6-524B-4B88-B4E9-C778CF9E7BCE}"/>
              </a:ext>
            </a:extLst>
          </p:cNvPr>
          <p:cNvSpPr/>
          <p:nvPr/>
        </p:nvSpPr>
        <p:spPr>
          <a:xfrm>
            <a:off x="5432676" y="2833892"/>
            <a:ext cx="6291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accent2"/>
                </a:solidFill>
              </a:rPr>
              <a:t>コンテナから抜ける（抜けた後もコンテナ動作継続）</a:t>
            </a:r>
          </a:p>
        </p:txBody>
      </p:sp>
    </p:spTree>
    <p:extLst>
      <p:ext uri="{BB962C8B-B14F-4D97-AF65-F5344CB8AC3E}">
        <p14:creationId xmlns:p14="http://schemas.microsoft.com/office/powerpoint/2010/main" val="4233210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94F73-786B-4B21-827D-193CCC4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参考資料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DE6C4F-01D5-4221-9A4D-0C470C38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15" y="1183597"/>
            <a:ext cx="11029615" cy="3105599"/>
          </a:xfrm>
        </p:spPr>
        <p:txBody>
          <a:bodyPr>
            <a:normAutofit/>
          </a:bodyPr>
          <a:lstStyle/>
          <a:p>
            <a:r>
              <a:rPr lang="ja-JP" altLang="en-US" dirty="0"/>
              <a:t>参考サイト（</a:t>
            </a:r>
            <a:r>
              <a:rPr lang="ja-JP" altLang="en-US" b="1" dirty="0">
                <a:solidFill>
                  <a:schemeClr val="accent2"/>
                </a:solidFill>
              </a:rPr>
              <a:t>超おすすめ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https://datawokagaku.com/docker_lecture/</a:t>
            </a:r>
            <a:endParaRPr lang="en-US" altLang="ja-JP" dirty="0"/>
          </a:p>
          <a:p>
            <a:r>
              <a:rPr lang="ja-JP" altLang="en-US" dirty="0"/>
              <a:t>↑セールは行わないとのことなので，期間限定の割引クーポンを使用して講座を購入することをおすすめします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A9A24-BBAC-4BC9-83DE-BFE19932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5838DE6-ADA6-441F-AB73-449CD8510C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44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0A5E7AC-508A-422C-9CE0-E3F2113A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2.Dockerfile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D0E1B0-F1F5-4BC5-9F62-7137CE82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349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9884678-708E-4975-B2D0-FD4BA039BE57}"/>
              </a:ext>
            </a:extLst>
          </p:cNvPr>
          <p:cNvSpPr/>
          <p:nvPr/>
        </p:nvSpPr>
        <p:spPr>
          <a:xfrm>
            <a:off x="4731052" y="1227685"/>
            <a:ext cx="6579910" cy="5477916"/>
          </a:xfrm>
          <a:prstGeom prst="roundRect">
            <a:avLst>
              <a:gd name="adj" fmla="val 48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298FB5-0A07-4A47-82B6-690FAF0C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Dockerfile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63017-8CBC-459D-BFB0-4DED90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3D8DDA-C186-4CA0-948A-00A59D83A46B}"/>
              </a:ext>
            </a:extLst>
          </p:cNvPr>
          <p:cNvSpPr/>
          <p:nvPr/>
        </p:nvSpPr>
        <p:spPr>
          <a:xfrm>
            <a:off x="892725" y="2497190"/>
            <a:ext cx="2774750" cy="1160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 err="1">
                <a:solidFill>
                  <a:schemeClr val="tx1"/>
                </a:solidFill>
              </a:rPr>
              <a:t>Dockerfile</a:t>
            </a:r>
            <a:endParaRPr kumimoji="1" lang="ja-JP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4520B4-683E-441F-8AEC-CAB9AD76509A}"/>
              </a:ext>
            </a:extLst>
          </p:cNvPr>
          <p:cNvSpPr/>
          <p:nvPr/>
        </p:nvSpPr>
        <p:spPr>
          <a:xfrm>
            <a:off x="4973007" y="1452884"/>
            <a:ext cx="6096000" cy="5078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FROM </a:t>
            </a:r>
            <a:r>
              <a:rPr lang="en-US" altLang="ja-JP" dirty="0" err="1"/>
              <a:t>nvidia</a:t>
            </a:r>
            <a:r>
              <a:rPr lang="en-US" altLang="ja-JP" dirty="0"/>
              <a:t>/cuda:9.0-cudnn7-devel-ubuntu16.04</a:t>
            </a:r>
          </a:p>
          <a:p>
            <a:r>
              <a:rPr lang="en-US" altLang="ja-JP" dirty="0"/>
              <a:t>RUN apt-get update &amp;&amp; apt-get install -y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sudo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wget</a:t>
            </a:r>
            <a:r>
              <a:rPr lang="en-US" altLang="ja-JP" dirty="0"/>
              <a:t> /</a:t>
            </a:r>
          </a:p>
          <a:p>
            <a:r>
              <a:rPr lang="en-US" altLang="ja-JP" dirty="0"/>
              <a:t>    vim</a:t>
            </a:r>
          </a:p>
          <a:p>
            <a:r>
              <a:rPr lang="en-US" altLang="ja-JP" dirty="0"/>
              <a:t>WORKDIR /opt</a:t>
            </a:r>
          </a:p>
          <a:p>
            <a:r>
              <a:rPr lang="en-US" altLang="ja-JP" dirty="0"/>
              <a:t>RUN </a:t>
            </a:r>
            <a:r>
              <a:rPr lang="en-US" altLang="ja-JP" dirty="0" err="1"/>
              <a:t>wget</a:t>
            </a:r>
            <a:r>
              <a:rPr lang="en-US" altLang="ja-JP" dirty="0"/>
              <a:t> https://repo.anaconda.com/archive/Anaconda3-2020.02-Linux-x86_64.sh &amp;&amp;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sh</a:t>
            </a:r>
            <a:r>
              <a:rPr lang="en-US" altLang="ja-JP" dirty="0"/>
              <a:t> Anaconda3-2020.02-Linux-x86_64.sh -b -p /opt/anaconda3 &amp;&amp; /</a:t>
            </a:r>
          </a:p>
          <a:p>
            <a:r>
              <a:rPr lang="en-US" altLang="ja-JP" dirty="0"/>
              <a:t>    rm -f Anaconda3-2020.02-Linux-x86_64.sh</a:t>
            </a:r>
          </a:p>
          <a:p>
            <a:r>
              <a:rPr lang="en-US" altLang="ja-JP" dirty="0"/>
              <a:t>ENV PATH /opt/anaconda3/bin:$PATH</a:t>
            </a:r>
          </a:p>
          <a:p>
            <a:r>
              <a:rPr lang="en-US" altLang="ja-JP" dirty="0"/>
              <a:t>RUN pip install --upgrade pip &amp;&amp; pip install /</a:t>
            </a:r>
          </a:p>
          <a:p>
            <a:r>
              <a:rPr lang="en-US" altLang="ja-JP" dirty="0"/>
              <a:t>cupy-cuda90==5.3.0 /</a:t>
            </a:r>
          </a:p>
          <a:p>
            <a:r>
              <a:rPr lang="en-US" altLang="ja-JP" dirty="0"/>
              <a:t>    </a:t>
            </a:r>
            <a:r>
              <a:rPr lang="en-US" altLang="ja-JP" dirty="0" err="1"/>
              <a:t>chainer</a:t>
            </a:r>
            <a:r>
              <a:rPr lang="en-US" altLang="ja-JP" dirty="0"/>
              <a:t>==5.3.0</a:t>
            </a:r>
          </a:p>
          <a:p>
            <a:r>
              <a:rPr lang="en-US" altLang="ja-JP" dirty="0"/>
              <a:t>WORKDIR /</a:t>
            </a:r>
          </a:p>
          <a:p>
            <a:r>
              <a:rPr lang="en-US" altLang="ja-JP" dirty="0"/>
              <a:t>CMD ["/bin/bash"]</a:t>
            </a:r>
            <a:endParaRPr lang="ja-JP" altLang="en-US" dirty="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21894DB8-58A5-41DD-9C7A-DCFF41E4561F}"/>
              </a:ext>
            </a:extLst>
          </p:cNvPr>
          <p:cNvSpPr/>
          <p:nvPr/>
        </p:nvSpPr>
        <p:spPr>
          <a:xfrm rot="16200000">
            <a:off x="3979506" y="3193116"/>
            <a:ext cx="655163" cy="126134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9434D5-68FB-4481-82F2-520B6D1CA4D4}"/>
              </a:ext>
            </a:extLst>
          </p:cNvPr>
          <p:cNvSpPr txBox="1"/>
          <p:nvPr/>
        </p:nvSpPr>
        <p:spPr>
          <a:xfrm>
            <a:off x="731235" y="3740033"/>
            <a:ext cx="293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環境構築のための</a:t>
            </a:r>
            <a:endParaRPr kumimoji="1" lang="en-US" altLang="ja-JP" sz="2400" dirty="0"/>
          </a:p>
          <a:p>
            <a:pPr algn="ctr"/>
            <a:r>
              <a:rPr lang="ja-JP" altLang="en-US" sz="2400" dirty="0"/>
              <a:t>情報を記述したもの</a:t>
            </a:r>
            <a:endParaRPr lang="en-US" altLang="ja-JP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551B76-6F2F-4292-8B38-6AA3D3B14608}"/>
              </a:ext>
            </a:extLst>
          </p:cNvPr>
          <p:cNvSpPr txBox="1"/>
          <p:nvPr/>
        </p:nvSpPr>
        <p:spPr>
          <a:xfrm>
            <a:off x="672795" y="4593144"/>
            <a:ext cx="3214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kumimoji="1" lang="ja-JP" altLang="en-US" b="1" dirty="0">
                <a:solidFill>
                  <a:schemeClr val="accent2"/>
                </a:solidFill>
              </a:rPr>
              <a:t>の名前は</a:t>
            </a:r>
            <a:r>
              <a:rPr lang="ja-JP" altLang="en-US" b="1" dirty="0">
                <a:solidFill>
                  <a:schemeClr val="accent2"/>
                </a:solidFill>
              </a:rPr>
              <a:t>「</a:t>
            </a:r>
            <a:r>
              <a:rPr lang="en-US" altLang="ja-JP" b="1" dirty="0" err="1">
                <a:solidFill>
                  <a:schemeClr val="accent2"/>
                </a:solidFill>
              </a:rPr>
              <a:t>Dockerfile</a:t>
            </a:r>
            <a:r>
              <a:rPr lang="ja-JP" altLang="en-US" b="1" dirty="0">
                <a:solidFill>
                  <a:schemeClr val="accent2"/>
                </a:solidFill>
              </a:rPr>
              <a:t>」にする</a:t>
            </a:r>
            <a:r>
              <a:rPr lang="ja-JP" altLang="en-US" dirty="0"/>
              <a:t>こと</a:t>
            </a:r>
            <a:endParaRPr lang="en-US" altLang="ja-JP" dirty="0"/>
          </a:p>
          <a:p>
            <a:pPr algn="ctr"/>
            <a:r>
              <a:rPr kumimoji="1" lang="en-US" altLang="ja-JP" dirty="0"/>
              <a:t>※ build</a:t>
            </a:r>
            <a:r>
              <a:rPr kumimoji="1" lang="ja-JP" altLang="en-US" dirty="0"/>
              <a:t>の際「</a:t>
            </a:r>
            <a:r>
              <a:rPr kumimoji="1" lang="en-US" altLang="ja-JP" dirty="0" err="1"/>
              <a:t>Dockerfile</a:t>
            </a:r>
            <a:r>
              <a:rPr lang="ja-JP" altLang="en-US" dirty="0"/>
              <a:t>」という名前のファイルを探して</a:t>
            </a:r>
            <a:r>
              <a:rPr lang="en-US" altLang="ja-JP" dirty="0"/>
              <a:t>build</a:t>
            </a:r>
            <a:r>
              <a:rPr lang="ja-JP" altLang="en-US" dirty="0"/>
              <a:t>するため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453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575EA3-9554-4E41-9647-C6F050F9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91C75-1468-461B-8CE5-93EA87D26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instruction</a:t>
            </a:r>
            <a:r>
              <a:rPr kumimoji="1" lang="ja-JP" altLang="en-US" dirty="0"/>
              <a:t>：</a:t>
            </a:r>
            <a:r>
              <a:rPr kumimoji="1" lang="en-US" altLang="ja-JP" dirty="0" err="1"/>
              <a:t>Dockerfile</a:t>
            </a:r>
            <a:r>
              <a:rPr kumimoji="1" lang="ja-JP" altLang="en-US" dirty="0"/>
              <a:t>に記述する際のコマンドのようなもの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99EE38-283F-47B1-887D-3C1E7514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7AB1FF-52B8-4756-956E-2F3E306F222B}"/>
              </a:ext>
            </a:extLst>
          </p:cNvPr>
          <p:cNvSpPr txBox="1"/>
          <p:nvPr/>
        </p:nvSpPr>
        <p:spPr>
          <a:xfrm>
            <a:off x="1412240" y="2049969"/>
            <a:ext cx="9367520" cy="4539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FROM &lt;base-Docker-image&gt;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sz="2800" dirty="0"/>
              <a:t>説明：ベースの</a:t>
            </a:r>
            <a:r>
              <a:rPr kumimoji="1" lang="en-US" altLang="ja-JP" sz="2800" dirty="0"/>
              <a:t>image</a:t>
            </a:r>
            <a:r>
              <a:rPr kumimoji="1" lang="ja-JP" altLang="en-US" sz="2800" dirty="0"/>
              <a:t>（主に</a:t>
            </a:r>
            <a:r>
              <a:rPr kumimoji="1" lang="en-US" altLang="ja-JP" sz="2800" dirty="0"/>
              <a:t>ubuntu</a:t>
            </a:r>
            <a:r>
              <a:rPr lang="ja-JP" altLang="en-US" sz="2800" dirty="0"/>
              <a:t>等の</a:t>
            </a:r>
            <a:r>
              <a:rPr lang="en-US" altLang="ja-JP" sz="2800" dirty="0"/>
              <a:t>OS</a:t>
            </a:r>
            <a:r>
              <a:rPr kumimoji="1" lang="ja-JP" altLang="en-US" sz="2800" dirty="0"/>
              <a:t>）を指定</a:t>
            </a:r>
            <a:endParaRPr kumimoji="1"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RUN &lt;command&gt;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説明： </a:t>
            </a:r>
            <a:r>
              <a:rPr lang="en-US" altLang="ja-JP" sz="2800" dirty="0"/>
              <a:t>FROM</a:t>
            </a:r>
            <a:r>
              <a:rPr lang="ja-JP" altLang="en-US" sz="2800" dirty="0"/>
              <a:t>で指定した</a:t>
            </a:r>
            <a:r>
              <a:rPr lang="en-US" altLang="ja-JP" sz="2800" dirty="0"/>
              <a:t>OS</a:t>
            </a:r>
            <a:r>
              <a:rPr lang="ja-JP" altLang="en-US" sz="2800" dirty="0"/>
              <a:t>で使用できるコマンドを実行</a:t>
            </a:r>
            <a:endParaRPr kumimoji="1"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ja-JP" sz="2800" dirty="0"/>
              <a:t>ENV &lt;path&gt;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800" dirty="0"/>
              <a:t>説明： </a:t>
            </a:r>
            <a:r>
              <a:rPr lang="en-US" altLang="ja-JP" sz="2800" dirty="0"/>
              <a:t>path</a:t>
            </a:r>
            <a:r>
              <a:rPr lang="ja-JP" altLang="en-US" sz="2800" dirty="0"/>
              <a:t>を通す（インストールしたパッケージ等の）</a:t>
            </a:r>
            <a:endParaRPr lang="en-US" altLang="ja-JP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sz="2800" dirty="0"/>
              <a:t>CMD &lt;command&gt;</a:t>
            </a:r>
          </a:p>
          <a:p>
            <a:r>
              <a:rPr lang="ja-JP" altLang="en-US" sz="2800" dirty="0"/>
              <a:t>説明：</a:t>
            </a:r>
            <a:r>
              <a:rPr kumimoji="1" lang="ja-JP" altLang="en-US" sz="2800" dirty="0"/>
              <a:t>コンテナ生成時に実行されるコマンドを指定</a:t>
            </a:r>
          </a:p>
        </p:txBody>
      </p:sp>
    </p:spTree>
    <p:extLst>
      <p:ext uri="{BB962C8B-B14F-4D97-AF65-F5344CB8AC3E}">
        <p14:creationId xmlns:p14="http://schemas.microsoft.com/office/powerpoint/2010/main" val="420840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5EF67B-25D0-4BF4-977A-0C1669D1926F}"/>
              </a:ext>
            </a:extLst>
          </p:cNvPr>
          <p:cNvSpPr/>
          <p:nvPr/>
        </p:nvSpPr>
        <p:spPr>
          <a:xfrm>
            <a:off x="7853319" y="3230065"/>
            <a:ext cx="3403961" cy="198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298FB5-0A07-4A47-82B6-690FAF0C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FROM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763017-8CBC-459D-BFB0-4DED90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4520B4-683E-441F-8AEC-CAB9AD76509A}"/>
              </a:ext>
            </a:extLst>
          </p:cNvPr>
          <p:cNvSpPr/>
          <p:nvPr/>
        </p:nvSpPr>
        <p:spPr>
          <a:xfrm>
            <a:off x="433633" y="2402165"/>
            <a:ext cx="1116774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/>
              <a:t>FROM </a:t>
            </a:r>
            <a:r>
              <a:rPr lang="en-US" altLang="ja-JP" sz="3200" dirty="0" err="1"/>
              <a:t>nvidia</a:t>
            </a:r>
            <a:r>
              <a:rPr lang="en-US" altLang="ja-JP" sz="3200" dirty="0"/>
              <a:t>/cuda:9.0-cudnn7-devel-ubuntu16.04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C5CE248-E18F-44DF-A2AF-F032FD617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50" y="1237124"/>
            <a:ext cx="11838620" cy="115728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FROM</a:t>
            </a:r>
            <a:r>
              <a:rPr lang="ja-JP" altLang="en-US" dirty="0"/>
              <a:t> </a:t>
            </a:r>
            <a:r>
              <a:rPr lang="en-US" altLang="ja-JP" dirty="0"/>
              <a:t>&lt;Docker image&gt;</a:t>
            </a:r>
            <a:r>
              <a:rPr lang="ja-JP" altLang="en-US" dirty="0"/>
              <a:t>：</a:t>
            </a:r>
            <a:r>
              <a:rPr kumimoji="1" lang="ja-JP" altLang="en-US" dirty="0"/>
              <a:t>ベースとする</a:t>
            </a:r>
            <a:r>
              <a:rPr kumimoji="1" lang="en-US" altLang="ja-JP" dirty="0"/>
              <a:t>Docker image</a:t>
            </a:r>
            <a:r>
              <a:rPr kumimoji="1" lang="ja-JP" altLang="en-US" dirty="0"/>
              <a:t>を記述（だいたいは</a:t>
            </a:r>
            <a:r>
              <a:rPr kumimoji="1" lang="en-US" altLang="ja-JP" dirty="0"/>
              <a:t>OS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ja-JP" altLang="en-US" dirty="0"/>
              <a:t>➡ </a:t>
            </a:r>
            <a:r>
              <a:rPr lang="ja-JP" altLang="en-US" dirty="0"/>
              <a:t>この</a:t>
            </a:r>
            <a:r>
              <a:rPr lang="en-US" altLang="ja-JP" dirty="0"/>
              <a:t>OS</a:t>
            </a:r>
            <a:r>
              <a:rPr lang="ja-JP" altLang="en-US" dirty="0"/>
              <a:t>の上にパッケージインストール等して環境を構築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DFE2DC-48D3-459F-B94E-3760979BCBC3}"/>
              </a:ext>
            </a:extLst>
          </p:cNvPr>
          <p:cNvSpPr txBox="1"/>
          <p:nvPr/>
        </p:nvSpPr>
        <p:spPr>
          <a:xfrm>
            <a:off x="724346" y="5218669"/>
            <a:ext cx="712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Docker hub</a:t>
            </a:r>
            <a:r>
              <a:rPr lang="ja-JP" altLang="en-US" sz="2400" dirty="0"/>
              <a:t>（</a:t>
            </a:r>
            <a:r>
              <a:rPr lang="en-US" altLang="ja-JP" sz="2400" dirty="0"/>
              <a:t>Docker image</a:t>
            </a:r>
            <a:r>
              <a:rPr lang="ja-JP" altLang="en-US" sz="2400" dirty="0"/>
              <a:t>を管理するサイト）</a:t>
            </a:r>
            <a:endParaRPr lang="en-US" altLang="ja-JP" sz="2400" dirty="0"/>
          </a:p>
          <a:p>
            <a:pPr algn="ctr"/>
            <a:r>
              <a:rPr lang="ja-JP" altLang="en-US" sz="2400" dirty="0"/>
              <a:t>からベース</a:t>
            </a:r>
            <a:r>
              <a:rPr lang="en-US" altLang="ja-JP" sz="2400" dirty="0"/>
              <a:t>image</a:t>
            </a:r>
            <a:r>
              <a:rPr lang="ja-JP" altLang="en-US" sz="2400" dirty="0"/>
              <a:t>を持ってくる</a:t>
            </a:r>
            <a:endParaRPr kumimoji="1" lang="ja-JP" altLang="en-US" sz="2400" dirty="0"/>
          </a:p>
        </p:txBody>
      </p:sp>
      <p:pic>
        <p:nvPicPr>
          <p:cNvPr id="1026" name="Picture 2" descr="New OpenNebula 5.12 Beta with Docker Hub Integration – OpenNebula">
            <a:extLst>
              <a:ext uri="{FF2B5EF4-FFF2-40B4-BE49-F238E27FC236}">
                <a16:creationId xmlns:a16="http://schemas.microsoft.com/office/drawing/2014/main" id="{7EB80DBD-68C9-4C95-8F8B-BC49C0AE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44" y="3539778"/>
            <a:ext cx="6505529" cy="16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BDB12D-B08E-4D9D-974D-E25BBF6D722F}"/>
              </a:ext>
            </a:extLst>
          </p:cNvPr>
          <p:cNvSpPr/>
          <p:nvPr/>
        </p:nvSpPr>
        <p:spPr>
          <a:xfrm>
            <a:off x="7780117" y="3168858"/>
            <a:ext cx="3828980" cy="341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200" dirty="0"/>
              <a:t>FROM </a:t>
            </a:r>
            <a:r>
              <a:rPr lang="en-US" altLang="ja-JP" sz="1200" dirty="0" err="1"/>
              <a:t>nvidia</a:t>
            </a:r>
            <a:r>
              <a:rPr lang="en-US" altLang="ja-JP" sz="1200" dirty="0"/>
              <a:t>/cuda:9.0-cudnn7-devel-ubuntu16.04</a:t>
            </a:r>
          </a:p>
          <a:p>
            <a:r>
              <a:rPr lang="en-US" altLang="ja-JP" sz="1200" dirty="0"/>
              <a:t>RUN apt-get update &amp;&amp; apt-get install -y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sudo</a:t>
            </a:r>
            <a:r>
              <a:rPr lang="en-US" altLang="ja-JP" sz="1200" dirty="0"/>
              <a:t>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wget</a:t>
            </a:r>
            <a:r>
              <a:rPr lang="en-US" altLang="ja-JP" sz="1200" dirty="0"/>
              <a:t> /</a:t>
            </a:r>
          </a:p>
          <a:p>
            <a:r>
              <a:rPr lang="en-US" altLang="ja-JP" sz="1200" dirty="0"/>
              <a:t>    vim</a:t>
            </a:r>
          </a:p>
          <a:p>
            <a:r>
              <a:rPr lang="en-US" altLang="ja-JP" sz="1200" dirty="0"/>
              <a:t>WORKDIR /opt</a:t>
            </a:r>
          </a:p>
          <a:p>
            <a:r>
              <a:rPr lang="en-US" altLang="ja-JP" sz="1200" dirty="0"/>
              <a:t>RUN </a:t>
            </a:r>
            <a:r>
              <a:rPr lang="en-US" altLang="ja-JP" sz="1200" dirty="0" err="1"/>
              <a:t>wget</a:t>
            </a:r>
            <a:r>
              <a:rPr lang="en-US" altLang="ja-JP" sz="1200" dirty="0"/>
              <a:t> https://repo.anaconda.com/archive/Anaconda3-2020.02-Linux-x86_64.sh &amp;&amp;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sh</a:t>
            </a:r>
            <a:r>
              <a:rPr lang="en-US" altLang="ja-JP" sz="1200" dirty="0"/>
              <a:t> Anaconda3-2020.02-Linux-x86_64.sh -b -p /opt/anaconda3 &amp;&amp; /</a:t>
            </a:r>
          </a:p>
          <a:p>
            <a:r>
              <a:rPr lang="en-US" altLang="ja-JP" sz="1200" dirty="0"/>
              <a:t>    rm -f Anaconda3-2020.02-Linux-x86_64.sh</a:t>
            </a:r>
          </a:p>
          <a:p>
            <a:r>
              <a:rPr lang="en-US" altLang="ja-JP" sz="1200" dirty="0"/>
              <a:t>ENV PATH /opt/anaconda3/bin:$PATH</a:t>
            </a:r>
          </a:p>
          <a:p>
            <a:r>
              <a:rPr lang="en-US" altLang="ja-JP" sz="1200" dirty="0"/>
              <a:t>RUN pip install --upgrade pip &amp;&amp; pip install /</a:t>
            </a:r>
          </a:p>
          <a:p>
            <a:r>
              <a:rPr lang="en-US" altLang="ja-JP" sz="1200" dirty="0"/>
              <a:t>cupy-cuda90==5.3.0 /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err="1"/>
              <a:t>chainer</a:t>
            </a:r>
            <a:r>
              <a:rPr lang="en-US" altLang="ja-JP" sz="1200" dirty="0"/>
              <a:t>==5.3.0</a:t>
            </a:r>
          </a:p>
          <a:p>
            <a:r>
              <a:rPr lang="en-US" altLang="ja-JP" sz="1200" dirty="0"/>
              <a:t>WORKDIR /</a:t>
            </a:r>
          </a:p>
          <a:p>
            <a:r>
              <a:rPr lang="en-US" altLang="ja-JP" sz="1200" dirty="0"/>
              <a:t>CMD ["/bin/bash"]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796647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ユーザー定義 1">
      <a:dk1>
        <a:srgbClr val="3C3C3C"/>
      </a:dk1>
      <a:lt1>
        <a:sysClr val="window" lastClr="FFFFFF"/>
      </a:lt1>
      <a:dk2>
        <a:srgbClr val="505050"/>
      </a:dk2>
      <a:lt2>
        <a:srgbClr val="E2DFCC"/>
      </a:lt2>
      <a:accent1>
        <a:srgbClr val="3DB680"/>
      </a:accent1>
      <a:accent2>
        <a:srgbClr val="DC0A0A"/>
      </a:accent2>
      <a:accent3>
        <a:srgbClr val="B4E8D1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1431</TotalTime>
  <Words>4584</Words>
  <Application>Microsoft Office PowerPoint</Application>
  <PresentationFormat>ワイド画面</PresentationFormat>
  <Paragraphs>660</Paragraphs>
  <Slides>59</Slides>
  <Notes>3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6" baseType="lpstr">
      <vt:lpstr>Roboto</vt:lpstr>
      <vt:lpstr>メイリオ</vt:lpstr>
      <vt:lpstr>游ゴシック</vt:lpstr>
      <vt:lpstr>Segoe UI</vt:lpstr>
      <vt:lpstr>Wingdings</vt:lpstr>
      <vt:lpstr>Wingdings 2</vt:lpstr>
      <vt:lpstr>配当</vt:lpstr>
      <vt:lpstr>機械学習のためのdocker</vt:lpstr>
      <vt:lpstr>1.docker</vt:lpstr>
      <vt:lpstr>docker</vt:lpstr>
      <vt:lpstr>コンテナ作成 流れ</vt:lpstr>
      <vt:lpstr>コンテナ作成 流れ</vt:lpstr>
      <vt:lpstr>2.Dockerfile</vt:lpstr>
      <vt:lpstr>Dockerfile</vt:lpstr>
      <vt:lpstr>instruction</vt:lpstr>
      <vt:lpstr>FROM</vt:lpstr>
      <vt:lpstr>ベースimageを探す</vt:lpstr>
      <vt:lpstr>ベースimageを探す</vt:lpstr>
      <vt:lpstr>FROM</vt:lpstr>
      <vt:lpstr>Dockerfileの作成，記述</vt:lpstr>
      <vt:lpstr>RUN</vt:lpstr>
      <vt:lpstr>WORKDIR</vt:lpstr>
      <vt:lpstr>ENV</vt:lpstr>
      <vt:lpstr>CMD</vt:lpstr>
      <vt:lpstr>docker build</vt:lpstr>
      <vt:lpstr>docker build 1回目</vt:lpstr>
      <vt:lpstr>docker build 2回目（キャッシュ使用）</vt:lpstr>
      <vt:lpstr>Docker image</vt:lpstr>
      <vt:lpstr>Docker image</vt:lpstr>
      <vt:lpstr>Docker layerを増やすメリット</vt:lpstr>
      <vt:lpstr>Docker layerを増やすデメリット</vt:lpstr>
      <vt:lpstr>環境構築の進め方</vt:lpstr>
      <vt:lpstr>RUN</vt:lpstr>
      <vt:lpstr>RUNを追加してbuild</vt:lpstr>
      <vt:lpstr>RUNを編集してbuild</vt:lpstr>
      <vt:lpstr>image fileの比較</vt:lpstr>
      <vt:lpstr>docker run</vt:lpstr>
      <vt:lpstr>docker run</vt:lpstr>
      <vt:lpstr>ホスト↔コンテナでファイル共有</vt:lpstr>
      <vt:lpstr>ホスト↔コンテナでファイル共有</vt:lpstr>
      <vt:lpstr>ホスト↔コンテナでファイル共有</vt:lpstr>
      <vt:lpstr>2.機械学習を行うための docker</vt:lpstr>
      <vt:lpstr>機械学習でコンテナを使う利点①</vt:lpstr>
      <vt:lpstr>機械学習でコンテナを使う利点①</vt:lpstr>
      <vt:lpstr>機械学習でコンテナを使う利点②</vt:lpstr>
      <vt:lpstr>機械学習でコンテナを使う利点③</vt:lpstr>
      <vt:lpstr>ホストとコンテナの関係性</vt:lpstr>
      <vt:lpstr>手順</vt:lpstr>
      <vt:lpstr>Dockerをインストール</vt:lpstr>
      <vt:lpstr>NVIDIA driver インストール</vt:lpstr>
      <vt:lpstr>NVIDIA driver インストール</vt:lpstr>
      <vt:lpstr>nvidia-driver 対応CUDA確認</vt:lpstr>
      <vt:lpstr>nvidia-container-toolkitをインストール</vt:lpstr>
      <vt:lpstr>機械学習の際のDockerfileの主な構成</vt:lpstr>
      <vt:lpstr>Dockerfile作成の際の注意点</vt:lpstr>
      <vt:lpstr>機械学習におけるコンテナ作成の流れ</vt:lpstr>
      <vt:lpstr>コンテナ作成の流れ　例）</vt:lpstr>
      <vt:lpstr>補足 機械学習のdocker run オプション</vt:lpstr>
      <vt:lpstr>コンテナ内でのGPUの認識</vt:lpstr>
      <vt:lpstr>3.dockerのコマンド</vt:lpstr>
      <vt:lpstr>コマンド一覧</vt:lpstr>
      <vt:lpstr>コマンド一覧</vt:lpstr>
      <vt:lpstr>コマンド一覧</vt:lpstr>
      <vt:lpstr>コマンド一覧</vt:lpstr>
      <vt:lpstr>コマンド一覧</vt:lpstr>
      <vt:lpstr>参考資料</vt:lpstr>
    </vt:vector>
  </TitlesOfParts>
  <Company>中部大学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木南 貴志</dc:creator>
  <cp:lastModifiedBy>木南　貴志</cp:lastModifiedBy>
  <cp:revision>205</cp:revision>
  <dcterms:created xsi:type="dcterms:W3CDTF">2019-06-13T15:33:34Z</dcterms:created>
  <dcterms:modified xsi:type="dcterms:W3CDTF">2020-12-17T07:16:03Z</dcterms:modified>
</cp:coreProperties>
</file>